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8" r:id="rId1"/>
  </p:sldMasterIdLst>
  <p:sldIdLst>
    <p:sldId id="256" r:id="rId2"/>
    <p:sldId id="259" r:id="rId3"/>
    <p:sldId id="258" r:id="rId4"/>
    <p:sldId id="260" r:id="rId5"/>
    <p:sldId id="261" r:id="rId6"/>
    <p:sldId id="262" r:id="rId7"/>
    <p:sldId id="263"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4" r:id="rId25"/>
    <p:sldId id="309" r:id="rId26"/>
    <p:sldId id="310" r:id="rId27"/>
    <p:sldId id="311" r:id="rId28"/>
    <p:sldId id="312" r:id="rId29"/>
    <p:sldId id="313" r:id="rId30"/>
    <p:sldId id="314" r:id="rId31"/>
    <p:sldId id="315" r:id="rId32"/>
    <p:sldId id="316" r:id="rId33"/>
    <p:sldId id="291" r:id="rId34"/>
    <p:sldId id="293" r:id="rId35"/>
    <p:sldId id="294" r:id="rId36"/>
    <p:sldId id="295" r:id="rId37"/>
    <p:sldId id="298" r:id="rId38"/>
    <p:sldId id="299" r:id="rId39"/>
    <p:sldId id="301" r:id="rId40"/>
    <p:sldId id="308" r:id="rId41"/>
    <p:sldId id="302" r:id="rId42"/>
    <p:sldId id="303" r:id="rId43"/>
    <p:sldId id="304" r:id="rId44"/>
    <p:sldId id="305" r:id="rId45"/>
    <p:sldId id="306" r:id="rId46"/>
    <p:sldId id="307" r:id="rId47"/>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3084" autoAdjust="0"/>
    <p:restoredTop sz="94624" autoAdjust="0"/>
  </p:normalViewPr>
  <p:slideViewPr>
    <p:cSldViewPr>
      <p:cViewPr>
        <p:scale>
          <a:sx n="66" d="100"/>
          <a:sy n="66" d="100"/>
        </p:scale>
        <p:origin x="-1170"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3 Rectángulo"/>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4 Rectángulo"/>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6" name="5 Rectángulo"/>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7" name="6 Rectángulo"/>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9 Rectángulo"/>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10 Rectángulo"/>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11 Rectángulo"/>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12 Rectángulo"/>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4" name="13 Rectángulo"/>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lang="es-ES" smtClean="0"/>
              <a:t>Haga clic para modificar el estilo de título del patrón</a:t>
            </a:r>
            <a:endParaRPr lang="en-US"/>
          </a:p>
        </p:txBody>
      </p:sp>
      <p:sp>
        <p:nvSpPr>
          <p:cNvPr id="9" name="8 Subtítulo"/>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s-ES" smtClean="0"/>
              <a:t>Haga clic para modificar el estilo de subtítulo del patrón</a:t>
            </a:r>
            <a:endParaRPr lang="en-US"/>
          </a:p>
        </p:txBody>
      </p:sp>
      <p:sp>
        <p:nvSpPr>
          <p:cNvPr id="15" name="27 Marcador de fecha"/>
          <p:cNvSpPr>
            <a:spLocks noGrp="1"/>
          </p:cNvSpPr>
          <p:nvPr>
            <p:ph type="dt" sz="half" idx="10"/>
          </p:nvPr>
        </p:nvSpPr>
        <p:spPr/>
        <p:txBody>
          <a:bodyPr/>
          <a:lstStyle>
            <a:lvl1pPr>
              <a:defRPr/>
            </a:lvl1pPr>
            <a:extLst/>
          </a:lstStyle>
          <a:p>
            <a:pPr>
              <a:defRPr/>
            </a:pPr>
            <a:endParaRPr lang="es-ES"/>
          </a:p>
        </p:txBody>
      </p:sp>
      <p:sp>
        <p:nvSpPr>
          <p:cNvPr id="16" name="16 Marcador de pie de página"/>
          <p:cNvSpPr>
            <a:spLocks noGrp="1"/>
          </p:cNvSpPr>
          <p:nvPr>
            <p:ph type="ftr" sz="quarter" idx="11"/>
          </p:nvPr>
        </p:nvSpPr>
        <p:spPr/>
        <p:txBody>
          <a:bodyPr/>
          <a:lstStyle>
            <a:lvl1pPr>
              <a:defRPr/>
            </a:lvl1pPr>
            <a:extLst/>
          </a:lstStyle>
          <a:p>
            <a:pPr>
              <a:defRPr/>
            </a:pPr>
            <a:endParaRPr lang="es-ES"/>
          </a:p>
        </p:txBody>
      </p:sp>
      <p:sp>
        <p:nvSpPr>
          <p:cNvPr id="17" name="28 Marcador de número de diapositiva"/>
          <p:cNvSpPr>
            <a:spLocks noGrp="1"/>
          </p:cNvSpPr>
          <p:nvPr>
            <p:ph type="sldNum" sz="quarter" idx="12"/>
          </p:nvPr>
        </p:nvSpPr>
        <p:spPr/>
        <p:txBody>
          <a:bodyPr/>
          <a:lstStyle>
            <a:lvl1pPr>
              <a:defRPr/>
            </a:lvl1pPr>
            <a:extLst/>
          </a:lstStyle>
          <a:p>
            <a:pPr>
              <a:defRPr/>
            </a:pPr>
            <a:fld id="{F7DCBB5E-CA79-467A-BF63-372D85DC1332}"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13 Marcador de fecha"/>
          <p:cNvSpPr>
            <a:spLocks noGrp="1"/>
          </p:cNvSpPr>
          <p:nvPr>
            <p:ph type="dt" sz="half" idx="10"/>
          </p:nvPr>
        </p:nvSpPr>
        <p:spPr/>
        <p:txBody>
          <a:bodyPr/>
          <a:lstStyle>
            <a:lvl1pPr>
              <a:defRPr/>
            </a:lvl1pPr>
          </a:lstStyle>
          <a:p>
            <a:pPr>
              <a:defRPr/>
            </a:pPr>
            <a:endParaRPr lang="es-ES"/>
          </a:p>
        </p:txBody>
      </p:sp>
      <p:sp>
        <p:nvSpPr>
          <p:cNvPr id="5" name="2 Marcador de pie de página"/>
          <p:cNvSpPr>
            <a:spLocks noGrp="1"/>
          </p:cNvSpPr>
          <p:nvPr>
            <p:ph type="ftr" sz="quarter" idx="11"/>
          </p:nvPr>
        </p:nvSpPr>
        <p:spPr/>
        <p:txBody>
          <a:bodyPr/>
          <a:lstStyle>
            <a:lvl1pPr>
              <a:defRPr/>
            </a:lvl1pPr>
          </a:lstStyle>
          <a:p>
            <a:pPr>
              <a:defRPr/>
            </a:pPr>
            <a:endParaRPr lang="es-ES"/>
          </a:p>
        </p:txBody>
      </p:sp>
      <p:sp>
        <p:nvSpPr>
          <p:cNvPr id="6" name="22 Marcador de número de diapositiva"/>
          <p:cNvSpPr>
            <a:spLocks noGrp="1"/>
          </p:cNvSpPr>
          <p:nvPr>
            <p:ph type="sldNum" sz="quarter" idx="12"/>
          </p:nvPr>
        </p:nvSpPr>
        <p:spPr/>
        <p:txBody>
          <a:bodyPr/>
          <a:lstStyle>
            <a:lvl1pPr>
              <a:defRPr/>
            </a:lvl1pPr>
          </a:lstStyle>
          <a:p>
            <a:pPr>
              <a:defRPr/>
            </a:pPr>
            <a:fld id="{260304D0-5BA3-432D-9E45-D49551EB42E3}"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609600" y="274639"/>
            <a:ext cx="5867400" cy="5851525"/>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13 Marcador de fecha"/>
          <p:cNvSpPr>
            <a:spLocks noGrp="1"/>
          </p:cNvSpPr>
          <p:nvPr>
            <p:ph type="dt" sz="half" idx="10"/>
          </p:nvPr>
        </p:nvSpPr>
        <p:spPr/>
        <p:txBody>
          <a:bodyPr/>
          <a:lstStyle>
            <a:lvl1pPr>
              <a:defRPr/>
            </a:lvl1pPr>
          </a:lstStyle>
          <a:p>
            <a:pPr>
              <a:defRPr/>
            </a:pPr>
            <a:endParaRPr lang="es-ES"/>
          </a:p>
        </p:txBody>
      </p:sp>
      <p:sp>
        <p:nvSpPr>
          <p:cNvPr id="5" name="2 Marcador de pie de página"/>
          <p:cNvSpPr>
            <a:spLocks noGrp="1"/>
          </p:cNvSpPr>
          <p:nvPr>
            <p:ph type="ftr" sz="quarter" idx="11"/>
          </p:nvPr>
        </p:nvSpPr>
        <p:spPr/>
        <p:txBody>
          <a:bodyPr/>
          <a:lstStyle>
            <a:lvl1pPr>
              <a:defRPr/>
            </a:lvl1pPr>
          </a:lstStyle>
          <a:p>
            <a:pPr>
              <a:defRPr/>
            </a:pPr>
            <a:endParaRPr lang="es-ES"/>
          </a:p>
        </p:txBody>
      </p:sp>
      <p:sp>
        <p:nvSpPr>
          <p:cNvPr id="6" name="22 Marcador de número de diapositiva"/>
          <p:cNvSpPr>
            <a:spLocks noGrp="1"/>
          </p:cNvSpPr>
          <p:nvPr>
            <p:ph type="sldNum" sz="quarter" idx="12"/>
          </p:nvPr>
        </p:nvSpPr>
        <p:spPr/>
        <p:txBody>
          <a:bodyPr/>
          <a:lstStyle>
            <a:lvl1pPr>
              <a:defRPr/>
            </a:lvl1pPr>
          </a:lstStyle>
          <a:p>
            <a:pPr>
              <a:defRPr/>
            </a:pPr>
            <a:fld id="{D7F74863-C6A6-42F2-A468-3A223978FFE8}"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contenido"/>
          <p:cNvSpPr>
            <a:spLocks noGrp="1"/>
          </p:cNvSpPr>
          <p:nvPr>
            <p:ph idx="1"/>
          </p:nvPr>
        </p:nvSpPr>
        <p:spPr/>
        <p:txBody>
          <a:bodyPr/>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13 Marcador de fecha"/>
          <p:cNvSpPr>
            <a:spLocks noGrp="1"/>
          </p:cNvSpPr>
          <p:nvPr>
            <p:ph type="dt" sz="half" idx="10"/>
          </p:nvPr>
        </p:nvSpPr>
        <p:spPr/>
        <p:txBody>
          <a:bodyPr/>
          <a:lstStyle>
            <a:lvl1pPr>
              <a:defRPr/>
            </a:lvl1pPr>
          </a:lstStyle>
          <a:p>
            <a:pPr>
              <a:defRPr/>
            </a:pPr>
            <a:endParaRPr lang="es-ES"/>
          </a:p>
        </p:txBody>
      </p:sp>
      <p:sp>
        <p:nvSpPr>
          <p:cNvPr id="5" name="2 Marcador de pie de página"/>
          <p:cNvSpPr>
            <a:spLocks noGrp="1"/>
          </p:cNvSpPr>
          <p:nvPr>
            <p:ph type="ftr" sz="quarter" idx="11"/>
          </p:nvPr>
        </p:nvSpPr>
        <p:spPr/>
        <p:txBody>
          <a:bodyPr/>
          <a:lstStyle>
            <a:lvl1pPr>
              <a:defRPr/>
            </a:lvl1pPr>
          </a:lstStyle>
          <a:p>
            <a:pPr>
              <a:defRPr/>
            </a:pPr>
            <a:endParaRPr lang="es-ES"/>
          </a:p>
        </p:txBody>
      </p:sp>
      <p:sp>
        <p:nvSpPr>
          <p:cNvPr id="6" name="22 Marcador de número de diapositiva"/>
          <p:cNvSpPr>
            <a:spLocks noGrp="1"/>
          </p:cNvSpPr>
          <p:nvPr>
            <p:ph type="sldNum" sz="quarter" idx="12"/>
          </p:nvPr>
        </p:nvSpPr>
        <p:spPr/>
        <p:txBody>
          <a:bodyPr/>
          <a:lstStyle>
            <a:lvl1pPr>
              <a:defRPr/>
            </a:lvl1pPr>
          </a:lstStyle>
          <a:p>
            <a:pPr>
              <a:defRPr/>
            </a:pPr>
            <a:fld id="{2792858A-4AEC-451F-9942-620D2FDA0A00}"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3 Forma libre"/>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5" name="4 Forma libre"/>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6" name="5 Forma libre"/>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6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7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9" name="8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0" name="9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1" name="10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11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3" name="12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13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5" name="14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6" name="15 Forma libre"/>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7" name="16 Forma libre"/>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8" name="17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9" name="18 Rectángulo"/>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0" name="19 Rectángulo"/>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1" name="20 Rectángulo"/>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21 Rectángulo"/>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3" name="22 Rectángulo"/>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4" name="23 Rectángulo"/>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3" name="2 Marcador de texto"/>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s-ES" smtClean="0"/>
              <a:t>Haga clic para modificar el estilo de texto del patrón</a:t>
            </a:r>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extLst/>
          </a:lstStyle>
          <a:p>
            <a:r>
              <a:rPr lang="es-ES" smtClean="0"/>
              <a:t>Haga clic para modificar el estilo de título del patrón</a:t>
            </a:r>
            <a:endParaRPr lang="en-US"/>
          </a:p>
        </p:txBody>
      </p:sp>
      <p:sp>
        <p:nvSpPr>
          <p:cNvPr id="25" name="3 Marcador de fecha"/>
          <p:cNvSpPr>
            <a:spLocks noGrp="1"/>
          </p:cNvSpPr>
          <p:nvPr>
            <p:ph type="dt" sz="half" idx="10"/>
          </p:nvPr>
        </p:nvSpPr>
        <p:spPr/>
        <p:txBody>
          <a:bodyPr/>
          <a:lstStyle>
            <a:lvl1pPr>
              <a:defRPr/>
            </a:lvl1pPr>
            <a:extLst/>
          </a:lstStyle>
          <a:p>
            <a:pPr>
              <a:defRPr/>
            </a:pPr>
            <a:endParaRPr lang="es-ES"/>
          </a:p>
        </p:txBody>
      </p:sp>
      <p:sp>
        <p:nvSpPr>
          <p:cNvPr id="26" name="4 Marcador de pie de página"/>
          <p:cNvSpPr>
            <a:spLocks noGrp="1"/>
          </p:cNvSpPr>
          <p:nvPr>
            <p:ph type="ftr" sz="quarter" idx="11"/>
          </p:nvPr>
        </p:nvSpPr>
        <p:spPr/>
        <p:txBody>
          <a:bodyPr/>
          <a:lstStyle>
            <a:lvl1pPr>
              <a:defRPr/>
            </a:lvl1pPr>
            <a:extLst/>
          </a:lstStyle>
          <a:p>
            <a:pPr>
              <a:defRPr/>
            </a:pPr>
            <a:endParaRPr lang="es-ES"/>
          </a:p>
        </p:txBody>
      </p:sp>
      <p:sp>
        <p:nvSpPr>
          <p:cNvPr id="27" name="5 Marcador de número de diapositiva"/>
          <p:cNvSpPr>
            <a:spLocks noGrp="1"/>
          </p:cNvSpPr>
          <p:nvPr>
            <p:ph type="sldNum" sz="quarter" idx="12"/>
          </p:nvPr>
        </p:nvSpPr>
        <p:spPr/>
        <p:txBody>
          <a:bodyPr/>
          <a:lstStyle>
            <a:lvl1pPr>
              <a:defRPr/>
            </a:lvl1pPr>
            <a:extLst/>
          </a:lstStyle>
          <a:p>
            <a:pPr>
              <a:defRPr/>
            </a:pPr>
            <a:fld id="{16758696-AB4B-4AF9-97D7-78FF6E89DBE3}"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extLst/>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lvl1pPr>
              <a:defRPr/>
            </a:lvl1pPr>
            <a:extLst/>
          </a:lstStyle>
          <a:p>
            <a:pPr>
              <a:defRPr/>
            </a:pPr>
            <a:endParaRPr lang="es-ES"/>
          </a:p>
        </p:txBody>
      </p:sp>
      <p:sp>
        <p:nvSpPr>
          <p:cNvPr id="6" name="5 Marcador de pie de página"/>
          <p:cNvSpPr>
            <a:spLocks noGrp="1"/>
          </p:cNvSpPr>
          <p:nvPr>
            <p:ph type="ftr" sz="quarter" idx="11"/>
          </p:nvPr>
        </p:nvSpPr>
        <p:spPr/>
        <p:txBody>
          <a:bodyPr/>
          <a:lstStyle>
            <a:lvl1pPr>
              <a:defRPr/>
            </a:lvl1pPr>
            <a:extLst/>
          </a:lstStyle>
          <a:p>
            <a:pPr>
              <a:defRPr/>
            </a:pPr>
            <a:endParaRPr lang="es-ES"/>
          </a:p>
        </p:txBody>
      </p:sp>
      <p:sp>
        <p:nvSpPr>
          <p:cNvPr id="7" name="6 Marcador de número de diapositiva"/>
          <p:cNvSpPr>
            <a:spLocks noGrp="1"/>
          </p:cNvSpPr>
          <p:nvPr>
            <p:ph type="sldNum" sz="quarter" idx="12"/>
          </p:nvPr>
        </p:nvSpPr>
        <p:spPr/>
        <p:txBody>
          <a:bodyPr/>
          <a:lstStyle>
            <a:lvl1pPr>
              <a:defRPr/>
            </a:lvl1pPr>
            <a:extLst/>
          </a:lstStyle>
          <a:p>
            <a:pPr>
              <a:defRPr/>
            </a:pPr>
            <a:fld id="{1FCEDCFF-0FFA-4020-8D16-6C1EB1D6F1C4}"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7" name="6 Rectángulo"/>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7 Rectángulo"/>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9" name="8 Rectángulo"/>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9 Rectángulo"/>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10 Rectángulo"/>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11 Rectángulo"/>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3" name="12 Rectángulo"/>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4" name="13 Rectángulo"/>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5" name="14 Rectángulo"/>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15 Rectángulo"/>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1 Título"/>
          <p:cNvSpPr>
            <a:spLocks noGrp="1"/>
          </p:cNvSpPr>
          <p:nvPr>
            <p:ph type="title"/>
          </p:nvPr>
        </p:nvSpPr>
        <p:spPr>
          <a:xfrm>
            <a:off x="504824" y="512064"/>
            <a:ext cx="7772400" cy="914400"/>
          </a:xfrm>
        </p:spPr>
        <p:txBody>
          <a:bodyPr/>
          <a:lstStyle>
            <a:lvl1pPr>
              <a:defRPr sz="4000"/>
            </a:lvl1pPr>
            <a:extLst/>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7" name="6 Marcador de fecha"/>
          <p:cNvSpPr>
            <a:spLocks noGrp="1"/>
          </p:cNvSpPr>
          <p:nvPr>
            <p:ph type="dt" sz="half" idx="10"/>
          </p:nvPr>
        </p:nvSpPr>
        <p:spPr/>
        <p:txBody>
          <a:bodyPr/>
          <a:lstStyle>
            <a:lvl1pPr>
              <a:defRPr/>
            </a:lvl1pPr>
            <a:extLst/>
          </a:lstStyle>
          <a:p>
            <a:pPr>
              <a:defRPr/>
            </a:pPr>
            <a:endParaRPr lang="es-ES"/>
          </a:p>
        </p:txBody>
      </p:sp>
      <p:sp>
        <p:nvSpPr>
          <p:cNvPr id="18" name="7 Marcador de pie de página"/>
          <p:cNvSpPr>
            <a:spLocks noGrp="1"/>
          </p:cNvSpPr>
          <p:nvPr>
            <p:ph type="ftr" sz="quarter" idx="11"/>
          </p:nvPr>
        </p:nvSpPr>
        <p:spPr/>
        <p:txBody>
          <a:bodyPr/>
          <a:lstStyle>
            <a:lvl1pPr>
              <a:defRPr/>
            </a:lvl1pPr>
            <a:extLst/>
          </a:lstStyle>
          <a:p>
            <a:pPr>
              <a:defRPr/>
            </a:pPr>
            <a:endParaRPr lang="es-ES"/>
          </a:p>
        </p:txBody>
      </p:sp>
      <p:sp>
        <p:nvSpPr>
          <p:cNvPr id="19" name="8 Marcador de número de diapositiva"/>
          <p:cNvSpPr>
            <a:spLocks noGrp="1"/>
          </p:cNvSpPr>
          <p:nvPr>
            <p:ph type="sldNum" sz="quarter" idx="12"/>
          </p:nvPr>
        </p:nvSpPr>
        <p:spPr/>
        <p:txBody>
          <a:bodyPr/>
          <a:lstStyle>
            <a:lvl1pPr>
              <a:defRPr/>
            </a:lvl1pPr>
            <a:extLst/>
          </a:lstStyle>
          <a:p>
            <a:pPr>
              <a:defRPr/>
            </a:pPr>
            <a:fld id="{C1C7F059-0214-4D9C-9D12-9FE000233F2A}"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extLst/>
          </a:lstStyle>
          <a:p>
            <a:r>
              <a:rPr lang="es-ES" smtClean="0"/>
              <a:t>Haga clic para modificar el estilo de título del patrón</a:t>
            </a:r>
            <a:endParaRPr lang="en-US"/>
          </a:p>
        </p:txBody>
      </p:sp>
      <p:sp>
        <p:nvSpPr>
          <p:cNvPr id="3" name="13 Marcador de fecha"/>
          <p:cNvSpPr>
            <a:spLocks noGrp="1"/>
          </p:cNvSpPr>
          <p:nvPr>
            <p:ph type="dt" sz="half" idx="10"/>
          </p:nvPr>
        </p:nvSpPr>
        <p:spPr/>
        <p:txBody>
          <a:bodyPr/>
          <a:lstStyle>
            <a:lvl1pPr>
              <a:defRPr/>
            </a:lvl1pPr>
          </a:lstStyle>
          <a:p>
            <a:pPr>
              <a:defRPr/>
            </a:pPr>
            <a:endParaRPr lang="es-ES"/>
          </a:p>
        </p:txBody>
      </p:sp>
      <p:sp>
        <p:nvSpPr>
          <p:cNvPr id="4" name="2 Marcador de pie de página"/>
          <p:cNvSpPr>
            <a:spLocks noGrp="1"/>
          </p:cNvSpPr>
          <p:nvPr>
            <p:ph type="ftr" sz="quarter" idx="11"/>
          </p:nvPr>
        </p:nvSpPr>
        <p:spPr/>
        <p:txBody>
          <a:bodyPr/>
          <a:lstStyle>
            <a:lvl1pPr>
              <a:defRPr/>
            </a:lvl1pPr>
          </a:lstStyle>
          <a:p>
            <a:pPr>
              <a:defRPr/>
            </a:pPr>
            <a:endParaRPr lang="es-ES"/>
          </a:p>
        </p:txBody>
      </p:sp>
      <p:sp>
        <p:nvSpPr>
          <p:cNvPr id="5" name="22 Marcador de número de diapositiva"/>
          <p:cNvSpPr>
            <a:spLocks noGrp="1"/>
          </p:cNvSpPr>
          <p:nvPr>
            <p:ph type="sldNum" sz="quarter" idx="12"/>
          </p:nvPr>
        </p:nvSpPr>
        <p:spPr/>
        <p:txBody>
          <a:bodyPr/>
          <a:lstStyle>
            <a:lvl1pPr>
              <a:defRPr/>
            </a:lvl1pPr>
          </a:lstStyle>
          <a:p>
            <a:pPr>
              <a:defRPr/>
            </a:pPr>
            <a:fld id="{6C7801D1-EB2E-4094-8FB2-C4CE4A3770A8}"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extLst/>
          </a:lstStyle>
          <a:p>
            <a:pPr>
              <a:defRPr/>
            </a:pPr>
            <a:endParaRPr lang="es-ES"/>
          </a:p>
        </p:txBody>
      </p:sp>
      <p:sp>
        <p:nvSpPr>
          <p:cNvPr id="3" name="2 Marcador de pie de página"/>
          <p:cNvSpPr>
            <a:spLocks noGrp="1"/>
          </p:cNvSpPr>
          <p:nvPr>
            <p:ph type="ftr" sz="quarter" idx="11"/>
          </p:nvPr>
        </p:nvSpPr>
        <p:spPr/>
        <p:txBody>
          <a:bodyPr/>
          <a:lstStyle>
            <a:lvl1pPr>
              <a:defRPr/>
            </a:lvl1pPr>
            <a:extLst/>
          </a:lstStyle>
          <a:p>
            <a:pPr>
              <a:defRPr/>
            </a:pPr>
            <a:endParaRPr lang="es-ES"/>
          </a:p>
        </p:txBody>
      </p:sp>
      <p:sp>
        <p:nvSpPr>
          <p:cNvPr id="4" name="3 Marcador de número de diapositiva"/>
          <p:cNvSpPr>
            <a:spLocks noGrp="1"/>
          </p:cNvSpPr>
          <p:nvPr>
            <p:ph type="sldNum" sz="quarter" idx="12"/>
          </p:nvPr>
        </p:nvSpPr>
        <p:spPr/>
        <p:txBody>
          <a:bodyPr/>
          <a:lstStyle>
            <a:lvl1pPr>
              <a:defRPr/>
            </a:lvl1pPr>
            <a:extLst/>
          </a:lstStyle>
          <a:p>
            <a:pPr>
              <a:defRPr/>
            </a:pPr>
            <a:fld id="{427F0D1D-F28B-4E17-B18F-C0F690A9BE5C}"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extLst/>
          </a:lstStyle>
          <a:p>
            <a:r>
              <a:rPr lang="es-ES" smtClean="0"/>
              <a:t>Haga clic para modificar el estilo de título del patrón</a:t>
            </a:r>
            <a:endParaRPr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13 Marcador de fecha"/>
          <p:cNvSpPr>
            <a:spLocks noGrp="1"/>
          </p:cNvSpPr>
          <p:nvPr>
            <p:ph type="dt" sz="half" idx="10"/>
          </p:nvPr>
        </p:nvSpPr>
        <p:spPr/>
        <p:txBody>
          <a:bodyPr/>
          <a:lstStyle>
            <a:lvl1pPr>
              <a:defRPr/>
            </a:lvl1pPr>
          </a:lstStyle>
          <a:p>
            <a:pPr>
              <a:defRPr/>
            </a:pPr>
            <a:endParaRPr lang="es-ES"/>
          </a:p>
        </p:txBody>
      </p:sp>
      <p:sp>
        <p:nvSpPr>
          <p:cNvPr id="6" name="2 Marcador de pie de página"/>
          <p:cNvSpPr>
            <a:spLocks noGrp="1"/>
          </p:cNvSpPr>
          <p:nvPr>
            <p:ph type="ftr" sz="quarter" idx="11"/>
          </p:nvPr>
        </p:nvSpPr>
        <p:spPr/>
        <p:txBody>
          <a:bodyPr/>
          <a:lstStyle>
            <a:lvl1pPr>
              <a:defRPr/>
            </a:lvl1pPr>
          </a:lstStyle>
          <a:p>
            <a:pPr>
              <a:defRPr/>
            </a:pPr>
            <a:endParaRPr lang="es-ES"/>
          </a:p>
        </p:txBody>
      </p:sp>
      <p:sp>
        <p:nvSpPr>
          <p:cNvPr id="7" name="22 Marcador de número de diapositiva"/>
          <p:cNvSpPr>
            <a:spLocks noGrp="1"/>
          </p:cNvSpPr>
          <p:nvPr>
            <p:ph type="sldNum" sz="quarter" idx="12"/>
          </p:nvPr>
        </p:nvSpPr>
        <p:spPr/>
        <p:txBody>
          <a:bodyPr/>
          <a:lstStyle>
            <a:lvl1pPr>
              <a:defRPr/>
            </a:lvl1pPr>
          </a:lstStyle>
          <a:p>
            <a:pPr>
              <a:defRPr/>
            </a:pPr>
            <a:fld id="{E0FF03D2-B9EB-4543-91A8-E6B1758C6EC4}"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5" name="4 Rectángulo"/>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6" name="5 Conector recto"/>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19 Grupo"/>
          <p:cNvGrpSpPr>
            <a:grpSpLocks/>
          </p:cNvGrpSpPr>
          <p:nvPr/>
        </p:nvGrpSpPr>
        <p:grpSpPr bwMode="auto">
          <a:xfrm rot="5400000">
            <a:off x="8515351" y="1219200"/>
            <a:ext cx="131762" cy="128587"/>
            <a:chOff x="6668087" y="1297746"/>
            <a:chExt cx="161840" cy="156602"/>
          </a:xfrm>
        </p:grpSpPr>
        <p:cxnSp>
          <p:nvCxnSpPr>
            <p:cNvPr id="8" name="7 Conector recto"/>
            <p:cNvCxnSpPr/>
            <p:nvPr/>
          </p:nvCxnSpPr>
          <p:spPr>
            <a:xfrm rot="16200000">
              <a:off x="6663593" y="12945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rot="5400000" flipH="1">
              <a:off x="6744513" y="1293533"/>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25 Grupo"/>
          <p:cNvGrpSpPr>
            <a:grpSpLocks/>
          </p:cNvGrpSpPr>
          <p:nvPr/>
        </p:nvGrpSpPr>
        <p:grpSpPr bwMode="auto">
          <a:xfrm rot="5400000">
            <a:off x="8667751" y="1371600"/>
            <a:ext cx="131762" cy="128587"/>
            <a:chOff x="6668087" y="1297746"/>
            <a:chExt cx="161840" cy="156602"/>
          </a:xfrm>
        </p:grpSpPr>
        <p:cxnSp>
          <p:nvCxnSpPr>
            <p:cNvPr id="12" name="11 Conector recto"/>
            <p:cNvCxnSpPr/>
            <p:nvPr/>
          </p:nvCxnSpPr>
          <p:spPr>
            <a:xfrm rot="16200000">
              <a:off x="6663593" y="12945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13 Conector recto"/>
            <p:cNvCxnSpPr/>
            <p:nvPr/>
          </p:nvCxnSpPr>
          <p:spPr>
            <a:xfrm rot="5400000" flipH="1">
              <a:off x="6744513" y="1293533"/>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29 Grupo"/>
          <p:cNvGrpSpPr>
            <a:grpSpLocks/>
          </p:cNvGrpSpPr>
          <p:nvPr/>
        </p:nvGrpSpPr>
        <p:grpSpPr bwMode="auto">
          <a:xfrm rot="5400000">
            <a:off x="8320087" y="1474788"/>
            <a:ext cx="131763" cy="128588"/>
            <a:chOff x="6668087" y="1297746"/>
            <a:chExt cx="161840" cy="156602"/>
          </a:xfrm>
        </p:grpSpPr>
        <p:cxnSp>
          <p:nvCxnSpPr>
            <p:cNvPr id="16" name="15 Conector recto"/>
            <p:cNvCxnSpPr/>
            <p:nvPr/>
          </p:nvCxnSpPr>
          <p:spPr>
            <a:xfrm rot="16200000">
              <a:off x="6663592" y="1294506"/>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17 Conector recto"/>
            <p:cNvCxnSpPr/>
            <p:nvPr/>
          </p:nvCxnSpPr>
          <p:spPr>
            <a:xfrm rot="5400000" flipH="1">
              <a:off x="6744512" y="1293532"/>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extLst/>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es-ES" noProof="0" smtClean="0"/>
              <a:t>Haga clic en el icono para agregar una imagen</a:t>
            </a:r>
            <a:endParaRPr lang="en-US" noProof="0"/>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s-ES" smtClean="0"/>
              <a:t>Haga clic para modificar el estilo de texto del patrón</a:t>
            </a:r>
          </a:p>
        </p:txBody>
      </p:sp>
      <p:sp>
        <p:nvSpPr>
          <p:cNvPr id="19" name="4 Marcador de fecha"/>
          <p:cNvSpPr>
            <a:spLocks noGrp="1"/>
          </p:cNvSpPr>
          <p:nvPr>
            <p:ph type="dt" sz="half" idx="10"/>
          </p:nvPr>
        </p:nvSpPr>
        <p:spPr>
          <a:xfrm>
            <a:off x="6477000" y="55563"/>
            <a:ext cx="2133600" cy="365125"/>
          </a:xfrm>
        </p:spPr>
        <p:txBody>
          <a:bodyPr/>
          <a:lstStyle>
            <a:lvl1pPr>
              <a:defRPr/>
            </a:lvl1pPr>
            <a:extLst/>
          </a:lstStyle>
          <a:p>
            <a:pPr>
              <a:defRPr/>
            </a:pPr>
            <a:endParaRPr lang="es-ES"/>
          </a:p>
        </p:txBody>
      </p:sp>
      <p:sp>
        <p:nvSpPr>
          <p:cNvPr id="20" name="5 Marcador de pie de página"/>
          <p:cNvSpPr>
            <a:spLocks noGrp="1"/>
          </p:cNvSpPr>
          <p:nvPr>
            <p:ph type="ftr" sz="quarter" idx="11"/>
          </p:nvPr>
        </p:nvSpPr>
        <p:spPr>
          <a:xfrm>
            <a:off x="914400" y="55563"/>
            <a:ext cx="5562600" cy="365125"/>
          </a:xfrm>
        </p:spPr>
        <p:txBody>
          <a:bodyPr/>
          <a:lstStyle>
            <a:lvl1pPr>
              <a:defRPr/>
            </a:lvl1pPr>
            <a:extLst/>
          </a:lstStyle>
          <a:p>
            <a:pPr>
              <a:defRPr/>
            </a:pPr>
            <a:endParaRPr lang="es-ES"/>
          </a:p>
        </p:txBody>
      </p:sp>
      <p:sp>
        <p:nvSpPr>
          <p:cNvPr id="21" name="6 Marcador de número de diapositiva"/>
          <p:cNvSpPr>
            <a:spLocks noGrp="1"/>
          </p:cNvSpPr>
          <p:nvPr>
            <p:ph type="sldNum" sz="quarter" idx="12"/>
          </p:nvPr>
        </p:nvSpPr>
        <p:spPr>
          <a:xfrm>
            <a:off x="8610600" y="55563"/>
            <a:ext cx="457200" cy="365125"/>
          </a:xfrm>
        </p:spPr>
        <p:txBody>
          <a:bodyPr/>
          <a:lstStyle>
            <a:lvl1pPr>
              <a:defRPr/>
            </a:lvl1pPr>
            <a:extLst/>
          </a:lstStyle>
          <a:p>
            <a:pPr>
              <a:defRPr/>
            </a:pPr>
            <a:fld id="{6FCC78AC-E388-4453-9FEB-21E5E4D4BD9C}"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7 Rectángulo"/>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8 Rectángulo"/>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9 Rectángulo"/>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10 Rectángulo"/>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11 Rectángulo"/>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5" name="14 Rectángulo"/>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15 Rectángulo"/>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7" name="16 Rectángulo"/>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21 Marcador de título"/>
          <p:cNvSpPr>
            <a:spLocks noGrp="1"/>
          </p:cNvSpPr>
          <p:nvPr>
            <p:ph type="title"/>
          </p:nvPr>
        </p:nvSpPr>
        <p:spPr>
          <a:xfrm>
            <a:off x="914400" y="512763"/>
            <a:ext cx="7772400" cy="914400"/>
          </a:xfrm>
          <a:prstGeom prst="rect">
            <a:avLst/>
          </a:prstGeom>
        </p:spPr>
        <p:txBody>
          <a:bodyPr vert="horz" anchor="t">
            <a:noAutofit/>
          </a:bodyPr>
          <a:lstStyle>
            <a:extLst/>
          </a:lstStyle>
          <a:p>
            <a:r>
              <a:rPr lang="es-ES" smtClean="0"/>
              <a:t>Haga clic para modificar el estilo de título del patrón</a:t>
            </a:r>
            <a:endParaRPr lang="en-US"/>
          </a:p>
        </p:txBody>
      </p:sp>
      <p:sp>
        <p:nvSpPr>
          <p:cNvPr id="1036" name="12 Marcador de texto"/>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4" name="13 Marcador de fecha"/>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pPr>
              <a:defRPr/>
            </a:pPr>
            <a:endParaRPr lang="es-ES"/>
          </a:p>
        </p:txBody>
      </p:sp>
      <p:sp>
        <p:nvSpPr>
          <p:cNvPr id="3" name="2 Marcador de pie de página"/>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pPr>
              <a:defRPr/>
            </a:pPr>
            <a:endParaRPr lang="es-ES"/>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pPr>
              <a:defRPr/>
            </a:pPr>
            <a:fld id="{396B2A50-16EF-4531-9056-0FC7F121625A}" type="slidenum">
              <a:rPr lang="es-ES"/>
              <a:pPr>
                <a:defRPr/>
              </a:pPr>
              <a:t>‹Nº›</a:t>
            </a:fld>
            <a:endParaRPr lang="es-ES"/>
          </a:p>
        </p:txBody>
      </p:sp>
    </p:spTree>
  </p:cSld>
  <p:clrMap bg1="dk1" tx1="lt1" bg2="dk2" tx2="lt2" accent1="accent1" accent2="accent2" accent3="accent3" accent4="accent4" accent5="accent5" accent6="accent6" hlink="hlink" folHlink="folHlink"/>
  <p:sldLayoutIdLst>
    <p:sldLayoutId id="2147483892" r:id="rId1"/>
    <p:sldLayoutId id="2147483887" r:id="rId2"/>
    <p:sldLayoutId id="2147483893" r:id="rId3"/>
    <p:sldLayoutId id="2147483894" r:id="rId4"/>
    <p:sldLayoutId id="2147483895" r:id="rId5"/>
    <p:sldLayoutId id="2147483888" r:id="rId6"/>
    <p:sldLayoutId id="2147483896" r:id="rId7"/>
    <p:sldLayoutId id="2147483889" r:id="rId8"/>
    <p:sldLayoutId id="2147483897" r:id="rId9"/>
    <p:sldLayoutId id="2147483890" r:id="rId10"/>
    <p:sldLayoutId id="2147483891" r:id="rId11"/>
  </p:sldLayoutIdLst>
  <p:txStyles>
    <p:titleStyle>
      <a:lvl1pPr algn="l" rtl="0" eaLnBrk="0" fontAlgn="base" hangingPunct="0">
        <a:spcBef>
          <a:spcPct val="0"/>
        </a:spcBef>
        <a:spcAft>
          <a:spcPct val="0"/>
        </a:spcAft>
        <a:defRPr sz="4000" kern="1200" spc="-100">
          <a:solidFill>
            <a:srgbClr val="C1EEFF"/>
          </a:solidFill>
          <a:latin typeface="+mj-lt"/>
          <a:ea typeface="+mj-ea"/>
          <a:cs typeface="+mj-cs"/>
        </a:defRPr>
      </a:lvl1pPr>
      <a:lvl2pPr algn="l" rtl="0" eaLnBrk="0" fontAlgn="base" hangingPunct="0">
        <a:spcBef>
          <a:spcPct val="0"/>
        </a:spcBef>
        <a:spcAft>
          <a:spcPct val="0"/>
        </a:spcAft>
        <a:defRPr sz="4000">
          <a:solidFill>
            <a:srgbClr val="C1EEFF"/>
          </a:solidFill>
          <a:latin typeface="Consolas" pitchFamily="49" charset="0"/>
        </a:defRPr>
      </a:lvl2pPr>
      <a:lvl3pPr algn="l" rtl="0" eaLnBrk="0" fontAlgn="base" hangingPunct="0">
        <a:spcBef>
          <a:spcPct val="0"/>
        </a:spcBef>
        <a:spcAft>
          <a:spcPct val="0"/>
        </a:spcAft>
        <a:defRPr sz="4000">
          <a:solidFill>
            <a:srgbClr val="C1EEFF"/>
          </a:solidFill>
          <a:latin typeface="Consolas" pitchFamily="49" charset="0"/>
        </a:defRPr>
      </a:lvl3pPr>
      <a:lvl4pPr algn="l" rtl="0" eaLnBrk="0" fontAlgn="base" hangingPunct="0">
        <a:spcBef>
          <a:spcPct val="0"/>
        </a:spcBef>
        <a:spcAft>
          <a:spcPct val="0"/>
        </a:spcAft>
        <a:defRPr sz="4000">
          <a:solidFill>
            <a:srgbClr val="C1EEFF"/>
          </a:solidFill>
          <a:latin typeface="Consolas" pitchFamily="49" charset="0"/>
        </a:defRPr>
      </a:lvl4pPr>
      <a:lvl5pPr algn="l" rtl="0" eaLnBrk="0" fontAlgn="base" hangingPunct="0">
        <a:spcBef>
          <a:spcPct val="0"/>
        </a:spcBef>
        <a:spcAft>
          <a:spcPct val="0"/>
        </a:spcAft>
        <a:defRPr sz="4000">
          <a:solidFill>
            <a:srgbClr val="C1EEFF"/>
          </a:solidFill>
          <a:latin typeface="Consolas" pitchFamily="49"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mn-ea"/>
          <a:cs typeface="+mn-cs"/>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mn-ea"/>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mn-ea"/>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5.bin"/></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7.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68313" y="692150"/>
            <a:ext cx="8675687" cy="1584325"/>
          </a:xfrm>
        </p:spPr>
        <p:txBody>
          <a:bodyPr>
            <a:normAutofit fontScale="90000"/>
          </a:bodyPr>
          <a:lstStyle/>
          <a:p>
            <a:pPr algn="ctr" eaLnBrk="1" fontAlgn="auto" hangingPunct="1">
              <a:spcAft>
                <a:spcPts val="0"/>
              </a:spcAft>
              <a:defRPr/>
            </a:pPr>
            <a:r>
              <a:rPr lang="fr-CH" sz="4400" dirty="0" err="1">
                <a:solidFill>
                  <a:schemeClr val="tx2">
                    <a:satMod val="200000"/>
                  </a:schemeClr>
                </a:solidFill>
              </a:rPr>
              <a:t>Universidad</a:t>
            </a:r>
            <a:r>
              <a:rPr lang="fr-CH" sz="4400" dirty="0">
                <a:solidFill>
                  <a:schemeClr val="tx2">
                    <a:satMod val="200000"/>
                  </a:schemeClr>
                </a:solidFill>
              </a:rPr>
              <a:t> </a:t>
            </a:r>
            <a:r>
              <a:rPr lang="fr-CH" sz="4400" dirty="0" smtClean="0">
                <a:solidFill>
                  <a:schemeClr val="tx2">
                    <a:satMod val="200000"/>
                  </a:schemeClr>
                </a:solidFill>
              </a:rPr>
              <a:t>NACIONAL DE </a:t>
            </a:r>
            <a:r>
              <a:rPr lang="fr-CH" sz="4400" dirty="0" err="1" smtClean="0">
                <a:solidFill>
                  <a:schemeClr val="tx2">
                    <a:satMod val="200000"/>
                  </a:schemeClr>
                </a:solidFill>
              </a:rPr>
              <a:t>Ingenieria</a:t>
            </a:r>
            <a:r>
              <a:rPr lang="fr-CH" sz="4400" dirty="0">
                <a:solidFill>
                  <a:schemeClr val="tx2">
                    <a:satMod val="200000"/>
                  </a:schemeClr>
                </a:solidFill>
              </a:rPr>
              <a:t/>
            </a:r>
            <a:br>
              <a:rPr lang="fr-CH" sz="4400" dirty="0">
                <a:solidFill>
                  <a:schemeClr val="tx2">
                    <a:satMod val="200000"/>
                  </a:schemeClr>
                </a:solidFill>
              </a:rPr>
            </a:br>
            <a:r>
              <a:rPr lang="fr-CH" sz="4400" dirty="0">
                <a:solidFill>
                  <a:schemeClr val="tx2">
                    <a:satMod val="200000"/>
                  </a:schemeClr>
                </a:solidFill>
              </a:rPr>
              <a:t/>
            </a:r>
            <a:br>
              <a:rPr lang="fr-CH" sz="4400" dirty="0">
                <a:solidFill>
                  <a:schemeClr val="tx2">
                    <a:satMod val="200000"/>
                  </a:schemeClr>
                </a:solidFill>
              </a:rPr>
            </a:br>
            <a:r>
              <a:rPr lang="fr-CH" sz="4400" dirty="0" smtClean="0">
                <a:solidFill>
                  <a:schemeClr val="tx2">
                    <a:satMod val="200000"/>
                  </a:schemeClr>
                </a:solidFill>
              </a:rPr>
              <a:t>FACULTAD DE INGENIERIA MECANICA</a:t>
            </a:r>
            <a:r>
              <a:rPr lang="fr-CH" sz="4800" dirty="0">
                <a:solidFill>
                  <a:schemeClr val="tx2">
                    <a:satMod val="200000"/>
                  </a:schemeClr>
                </a:solidFill>
              </a:rPr>
              <a:t/>
            </a:r>
            <a:br>
              <a:rPr lang="fr-CH" sz="4800" dirty="0">
                <a:solidFill>
                  <a:schemeClr val="tx2">
                    <a:satMod val="200000"/>
                  </a:schemeClr>
                </a:solidFill>
              </a:rPr>
            </a:br>
            <a:endParaRPr lang="es-ES" sz="4800" dirty="0">
              <a:solidFill>
                <a:schemeClr val="tx2">
                  <a:satMod val="200000"/>
                </a:schemeClr>
              </a:solidFill>
            </a:endParaRPr>
          </a:p>
        </p:txBody>
      </p:sp>
      <p:sp>
        <p:nvSpPr>
          <p:cNvPr id="3075" name="Rectangle 3"/>
          <p:cNvSpPr>
            <a:spLocks noGrp="1" noChangeArrowheads="1"/>
          </p:cNvSpPr>
          <p:nvPr>
            <p:ph type="subTitle" idx="1"/>
          </p:nvPr>
        </p:nvSpPr>
        <p:spPr>
          <a:xfrm>
            <a:off x="899592" y="4005064"/>
            <a:ext cx="7200800" cy="2232248"/>
          </a:xfrm>
        </p:spPr>
        <p:txBody>
          <a:bodyPr>
            <a:normAutofit/>
          </a:bodyPr>
          <a:lstStyle/>
          <a:p>
            <a:pPr eaLnBrk="1" fontAlgn="auto" hangingPunct="1">
              <a:spcAft>
                <a:spcPts val="0"/>
              </a:spcAft>
              <a:buFont typeface="Wingdings"/>
              <a:buNone/>
              <a:defRPr/>
            </a:pPr>
            <a:r>
              <a:rPr lang="fr-CH" sz="2800" b="1" dirty="0" err="1"/>
              <a:t>Curso</a:t>
            </a:r>
            <a:r>
              <a:rPr lang="fr-CH" sz="2800" b="1" dirty="0"/>
              <a:t>: </a:t>
            </a:r>
            <a:r>
              <a:rPr lang="fr-CH" sz="2800" b="1" dirty="0" err="1" smtClean="0"/>
              <a:t>Métodos</a:t>
            </a:r>
            <a:r>
              <a:rPr lang="fr-CH" sz="2800" b="1" dirty="0" smtClean="0"/>
              <a:t> </a:t>
            </a:r>
            <a:r>
              <a:rPr lang="fr-CH" sz="2800" b="1" dirty="0" err="1" smtClean="0"/>
              <a:t>Numéricos</a:t>
            </a:r>
            <a:r>
              <a:rPr lang="fr-CH" sz="2800" b="1" dirty="0" smtClean="0"/>
              <a:t>                                       </a:t>
            </a:r>
            <a:r>
              <a:rPr lang="fr-CH" sz="2800" b="1" dirty="0" err="1" smtClean="0"/>
              <a:t>Profesor</a:t>
            </a:r>
            <a:r>
              <a:rPr lang="fr-CH" sz="2800" b="1" dirty="0"/>
              <a:t>: </a:t>
            </a:r>
            <a:r>
              <a:rPr lang="fr-CH" sz="2800" b="1" dirty="0" err="1" smtClean="0"/>
              <a:t>Ing</a:t>
            </a:r>
            <a:r>
              <a:rPr lang="fr-CH" sz="2800" b="1" dirty="0"/>
              <a:t>. Robert Castro </a:t>
            </a:r>
            <a:r>
              <a:rPr lang="fr-CH" sz="2800" b="1" dirty="0" err="1" smtClean="0"/>
              <a:t>Salguero</a:t>
            </a:r>
            <a:endParaRPr lang="fr-CH" sz="2800" b="1" dirty="0" smtClean="0"/>
          </a:p>
          <a:p>
            <a:pPr eaLnBrk="1" fontAlgn="auto" hangingPunct="1">
              <a:spcAft>
                <a:spcPts val="0"/>
              </a:spcAft>
              <a:buFont typeface="Wingdings"/>
              <a:buNone/>
              <a:defRPr/>
            </a:pPr>
            <a:r>
              <a:rPr lang="fr-CH" sz="2800" b="1" dirty="0" smtClean="0"/>
              <a:t>Tema: </a:t>
            </a:r>
            <a:r>
              <a:rPr lang="fr-CH" sz="2800" b="1" dirty="0" err="1" smtClean="0"/>
              <a:t>Introduccion</a:t>
            </a:r>
            <a:r>
              <a:rPr lang="fr-CH" sz="2800" b="1" dirty="0" smtClean="0"/>
              <a:t> a los </a:t>
            </a:r>
            <a:r>
              <a:rPr lang="fr-CH" sz="2800" b="1" dirty="0" err="1" smtClean="0"/>
              <a:t>Metodos</a:t>
            </a:r>
            <a:r>
              <a:rPr lang="fr-CH" sz="2800" b="1" dirty="0" smtClean="0"/>
              <a:t> </a:t>
            </a:r>
            <a:r>
              <a:rPr lang="fr-CH" sz="2800" b="1" dirty="0" err="1" smtClean="0"/>
              <a:t>Numericos</a:t>
            </a:r>
            <a:r>
              <a:rPr lang="fr-CH" sz="2800" b="1" dirty="0" smtClean="0"/>
              <a:t> y </a:t>
            </a:r>
            <a:r>
              <a:rPr lang="fr-CH" sz="2800" b="1" dirty="0" err="1" smtClean="0"/>
              <a:t>Teoria</a:t>
            </a:r>
            <a:r>
              <a:rPr lang="fr-CH" sz="2800" b="1" dirty="0" smtClean="0"/>
              <a:t> de </a:t>
            </a:r>
            <a:r>
              <a:rPr lang="fr-CH" sz="2800" b="1" dirty="0" err="1" smtClean="0"/>
              <a:t>Errores</a:t>
            </a:r>
            <a:endParaRPr lang="es-ES" sz="28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p:txBody>
          <a:bodyPr>
            <a:normAutofit/>
          </a:bodyPr>
          <a:lstStyle/>
          <a:p>
            <a:pPr eaLnBrk="1" fontAlgn="auto" hangingPunct="1">
              <a:spcAft>
                <a:spcPts val="0"/>
              </a:spcAft>
              <a:defRPr/>
            </a:pPr>
            <a:r>
              <a:rPr lang="fr-CH" sz="4800" dirty="0" err="1" smtClean="0">
                <a:solidFill>
                  <a:schemeClr val="tx2">
                    <a:satMod val="200000"/>
                  </a:schemeClr>
                </a:solidFill>
              </a:rPr>
              <a:t>Teoria</a:t>
            </a:r>
            <a:r>
              <a:rPr lang="fr-CH" sz="4800" dirty="0" smtClean="0">
                <a:solidFill>
                  <a:schemeClr val="tx2">
                    <a:satMod val="200000"/>
                  </a:schemeClr>
                </a:solidFill>
              </a:rPr>
              <a:t> de </a:t>
            </a:r>
            <a:r>
              <a:rPr lang="fr-CH" sz="4800" dirty="0" err="1" smtClean="0">
                <a:solidFill>
                  <a:schemeClr val="tx2">
                    <a:satMod val="200000"/>
                  </a:schemeClr>
                </a:solidFill>
              </a:rPr>
              <a:t>Errores</a:t>
            </a:r>
            <a:endParaRPr lang="es-ES" sz="4800" dirty="0">
              <a:solidFill>
                <a:schemeClr val="tx2">
                  <a:satMod val="200000"/>
                </a:schemeClr>
              </a:solidFill>
            </a:endParaRPr>
          </a:p>
        </p:txBody>
      </p:sp>
      <p:pic>
        <p:nvPicPr>
          <p:cNvPr id="23554" name="Picture 2" descr="http://t2.gstatic.com/images?q=tbn:ANd9GcRZEl71uqiMOOPPLAy3l0Trf5cHMre2Arg9wNuHFRTA7mK07Tzj1A"/>
          <p:cNvPicPr>
            <a:picLocks noChangeAspect="1" noChangeArrowheads="1"/>
          </p:cNvPicPr>
          <p:nvPr/>
        </p:nvPicPr>
        <p:blipFill>
          <a:blip r:embed="rId2" cstate="print"/>
          <a:srcRect/>
          <a:stretch>
            <a:fillRect/>
          </a:stretch>
        </p:blipFill>
        <p:spPr bwMode="auto">
          <a:xfrm>
            <a:off x="1619672" y="1340768"/>
            <a:ext cx="2512690" cy="2479336"/>
          </a:xfrm>
          <a:prstGeom prst="rect">
            <a:avLst/>
          </a:prstGeom>
          <a:noFill/>
        </p:spPr>
      </p:pic>
      <p:pic>
        <p:nvPicPr>
          <p:cNvPr id="23556" name="Picture 4" descr="http://t2.gstatic.com/images?q=tbn:ANd9GcSiTsu-asJ_ik1LFI6-krtBaTY9kIb7YAL2MYOLHQ2O7VvXDIpkCw"/>
          <p:cNvPicPr>
            <a:picLocks noChangeAspect="1" noChangeArrowheads="1"/>
          </p:cNvPicPr>
          <p:nvPr/>
        </p:nvPicPr>
        <p:blipFill>
          <a:blip r:embed="rId3" cstate="print"/>
          <a:srcRect/>
          <a:stretch>
            <a:fillRect/>
          </a:stretch>
        </p:blipFill>
        <p:spPr bwMode="auto">
          <a:xfrm>
            <a:off x="4572000" y="1412776"/>
            <a:ext cx="2304255" cy="2304256"/>
          </a:xfrm>
          <a:prstGeom prst="rect">
            <a:avLst/>
          </a:prstGeom>
          <a:noFill/>
        </p:spPr>
      </p:pic>
      <p:pic>
        <p:nvPicPr>
          <p:cNvPr id="23558" name="Picture 6" descr="http://www.ocompras.com/images/2008/11/reloj-pizarra.jpg"/>
          <p:cNvPicPr>
            <a:picLocks noChangeAspect="1" noChangeArrowheads="1"/>
          </p:cNvPicPr>
          <p:nvPr/>
        </p:nvPicPr>
        <p:blipFill>
          <a:blip r:embed="rId4" cstate="print"/>
          <a:srcRect/>
          <a:stretch>
            <a:fillRect/>
          </a:stretch>
        </p:blipFill>
        <p:spPr bwMode="auto">
          <a:xfrm>
            <a:off x="1619672" y="4149080"/>
            <a:ext cx="2472190" cy="2016224"/>
          </a:xfrm>
          <a:prstGeom prst="rect">
            <a:avLst/>
          </a:prstGeom>
          <a:noFill/>
        </p:spPr>
      </p:pic>
      <p:pic>
        <p:nvPicPr>
          <p:cNvPr id="23560" name="Picture 8" descr="http://comercialinnova.cl/tienda/images/reloj_auto.jpg"/>
          <p:cNvPicPr>
            <a:picLocks noChangeAspect="1" noChangeArrowheads="1"/>
          </p:cNvPicPr>
          <p:nvPr/>
        </p:nvPicPr>
        <p:blipFill>
          <a:blip r:embed="rId5" cstate="print"/>
          <a:srcRect/>
          <a:stretch>
            <a:fillRect/>
          </a:stretch>
        </p:blipFill>
        <p:spPr bwMode="auto">
          <a:xfrm>
            <a:off x="4644008" y="4077072"/>
            <a:ext cx="2426834" cy="2170585"/>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a:xfrm>
            <a:off x="914400" y="512763"/>
            <a:ext cx="5889848" cy="914400"/>
          </a:xfrm>
        </p:spPr>
        <p:txBody>
          <a:bodyPr>
            <a:normAutofit/>
          </a:bodyPr>
          <a:lstStyle/>
          <a:p>
            <a:pPr eaLnBrk="1" fontAlgn="auto" hangingPunct="1">
              <a:spcAft>
                <a:spcPts val="0"/>
              </a:spcAft>
              <a:defRPr/>
            </a:pPr>
            <a:r>
              <a:rPr lang="fr-CH" sz="4800" dirty="0" smtClean="0">
                <a:solidFill>
                  <a:schemeClr val="tx2">
                    <a:satMod val="200000"/>
                  </a:schemeClr>
                </a:solidFill>
              </a:rPr>
              <a:t>Fuentes de Error</a:t>
            </a:r>
            <a:endParaRPr lang="es-ES" sz="4800" dirty="0">
              <a:solidFill>
                <a:schemeClr val="tx2">
                  <a:satMod val="200000"/>
                </a:schemeClr>
              </a:solidFill>
            </a:endParaRPr>
          </a:p>
        </p:txBody>
      </p:sp>
      <p:pic>
        <p:nvPicPr>
          <p:cNvPr id="25602" name="Picture 2" descr="http://t0.gstatic.com/images?q=tbn:ANd9GcSgvg0Nvri-I-OT6PSp1W4LvtvoNjemH7BA-5xNOGs7WFtVOyJ08iRLSn_KBQ"/>
          <p:cNvPicPr>
            <a:picLocks noChangeAspect="1" noChangeArrowheads="1"/>
          </p:cNvPicPr>
          <p:nvPr/>
        </p:nvPicPr>
        <p:blipFill>
          <a:blip r:embed="rId2" cstate="print"/>
          <a:srcRect/>
          <a:stretch>
            <a:fillRect/>
          </a:stretch>
        </p:blipFill>
        <p:spPr bwMode="auto">
          <a:xfrm>
            <a:off x="2915816" y="1700808"/>
            <a:ext cx="4392484" cy="4392488"/>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512763"/>
            <a:ext cx="8424936" cy="914400"/>
          </a:xfrm>
        </p:spPr>
        <p:txBody>
          <a:bodyPr/>
          <a:lstStyle/>
          <a:p>
            <a:pPr lvl="0"/>
            <a:r>
              <a:rPr lang="es-ES" b="1" dirty="0" smtClean="0"/>
              <a:t>Error del modelo o error del problema</a:t>
            </a:r>
            <a:r>
              <a:rPr lang="es-ES" dirty="0" smtClean="0"/>
              <a:t/>
            </a:r>
            <a:br>
              <a:rPr lang="es-ES" dirty="0" smtClean="0"/>
            </a:br>
            <a:endParaRPr lang="es-ES" dirty="0"/>
          </a:p>
        </p:txBody>
      </p:sp>
      <p:sp>
        <p:nvSpPr>
          <p:cNvPr id="3" name="2 Marcador de contenido"/>
          <p:cNvSpPr>
            <a:spLocks noGrp="1"/>
          </p:cNvSpPr>
          <p:nvPr>
            <p:ph idx="1"/>
          </p:nvPr>
        </p:nvSpPr>
        <p:spPr>
          <a:xfrm>
            <a:off x="827584" y="2132856"/>
            <a:ext cx="7772400" cy="3948906"/>
          </a:xfrm>
        </p:spPr>
        <p:txBody>
          <a:bodyPr/>
          <a:lstStyle/>
          <a:p>
            <a:r>
              <a:rPr lang="es-ES" dirty="0" smtClean="0"/>
              <a:t>En los fenómenos de la naturaleza muchas veces efectuamos ciertas hipótesis, es decir aceptamos determinadas condiciones que nos dará una situación aproximada del fenómeno estudiado, de esta manera podemos plantear el comportamiento de dicho fenómeno por medio de un modelo matemático.</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512763"/>
            <a:ext cx="8424936" cy="914400"/>
          </a:xfrm>
        </p:spPr>
        <p:txBody>
          <a:bodyPr/>
          <a:lstStyle/>
          <a:p>
            <a:r>
              <a:rPr lang="en-US" b="1" dirty="0" smtClean="0"/>
              <a:t>Error del </a:t>
            </a:r>
            <a:r>
              <a:rPr lang="es-ES" b="1" dirty="0" smtClean="0"/>
              <a:t>método</a:t>
            </a:r>
            <a:r>
              <a:rPr lang="es-ES" dirty="0" smtClean="0"/>
              <a:t/>
            </a:r>
            <a:br>
              <a:rPr lang="es-ES" dirty="0" smtClean="0"/>
            </a:br>
            <a:r>
              <a:rPr lang="es-ES" dirty="0" smtClean="0"/>
              <a:t/>
            </a:r>
            <a:br>
              <a:rPr lang="es-ES" dirty="0" smtClean="0"/>
            </a:br>
            <a:endParaRPr lang="es-ES" dirty="0"/>
          </a:p>
        </p:txBody>
      </p:sp>
      <p:sp>
        <p:nvSpPr>
          <p:cNvPr id="3" name="2 Marcador de contenido"/>
          <p:cNvSpPr>
            <a:spLocks noGrp="1"/>
          </p:cNvSpPr>
          <p:nvPr>
            <p:ph idx="1"/>
          </p:nvPr>
        </p:nvSpPr>
        <p:spPr>
          <a:xfrm>
            <a:off x="827584" y="2132856"/>
            <a:ext cx="7772400" cy="3948906"/>
          </a:xfrm>
        </p:spPr>
        <p:txBody>
          <a:bodyPr/>
          <a:lstStyle/>
          <a:p>
            <a:r>
              <a:rPr lang="es-ES" dirty="0" smtClean="0"/>
              <a:t>Cuando un problema planteado en forma precisa no puede resolverse en forma exacta o es muy difícil de hallar la solución, se fórmula una aproximación del modelo, que ofrezca prácticamente los mismo resultados (método).</a:t>
            </a:r>
            <a:endParaRPr lang="es-E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512763"/>
            <a:ext cx="8424936" cy="914400"/>
          </a:xfrm>
        </p:spPr>
        <p:txBody>
          <a:bodyPr/>
          <a:lstStyle/>
          <a:p>
            <a:pPr lvl="0"/>
            <a:r>
              <a:rPr lang="en-US" b="1" dirty="0" smtClean="0"/>
              <a:t>Error residual</a:t>
            </a:r>
            <a:r>
              <a:rPr lang="es-ES" dirty="0" smtClean="0"/>
              <a:t/>
            </a:r>
            <a:br>
              <a:rPr lang="es-ES" dirty="0" smtClean="0"/>
            </a:br>
            <a:r>
              <a:rPr lang="es-ES" dirty="0" smtClean="0"/>
              <a:t/>
            </a:r>
            <a:br>
              <a:rPr lang="es-ES" dirty="0" smtClean="0"/>
            </a:br>
            <a:r>
              <a:rPr lang="es-ES" dirty="0" smtClean="0"/>
              <a:t/>
            </a:r>
            <a:br>
              <a:rPr lang="es-ES" dirty="0" smtClean="0"/>
            </a:br>
            <a:endParaRPr lang="es-ES" dirty="0"/>
          </a:p>
        </p:txBody>
      </p:sp>
      <p:sp>
        <p:nvSpPr>
          <p:cNvPr id="3" name="2 Marcador de contenido"/>
          <p:cNvSpPr>
            <a:spLocks noGrp="1"/>
          </p:cNvSpPr>
          <p:nvPr>
            <p:ph idx="1"/>
          </p:nvPr>
        </p:nvSpPr>
        <p:spPr>
          <a:xfrm>
            <a:off x="827584" y="2132856"/>
            <a:ext cx="7772400" cy="3948906"/>
          </a:xfrm>
        </p:spPr>
        <p:txBody>
          <a:bodyPr/>
          <a:lstStyle/>
          <a:p>
            <a:r>
              <a:rPr lang="es-ES" dirty="0" smtClean="0"/>
              <a:t>Son los originados por las series infinitas, al considerar solo una parte finita.</a:t>
            </a:r>
          </a:p>
          <a:p>
            <a:r>
              <a:rPr lang="es-ES" dirty="0" smtClean="0"/>
              <a:t>Por ejemplo:</a:t>
            </a:r>
          </a:p>
          <a:p>
            <a:r>
              <a:rPr lang="es-ES" dirty="0" smtClean="0"/>
              <a:t>  para cierto valor </a:t>
            </a:r>
            <a:r>
              <a:rPr lang="es-ES" b="1" i="1" dirty="0" smtClean="0"/>
              <a:t>n</a:t>
            </a:r>
            <a:r>
              <a:rPr lang="es-ES" dirty="0" smtClean="0"/>
              <a:t>.</a:t>
            </a:r>
          </a:p>
          <a:p>
            <a:r>
              <a:rPr lang="es-ES" dirty="0" smtClean="0"/>
              <a:t>e= 2+1/2!+1/3!+1/4!+ … + 1/n!</a:t>
            </a:r>
            <a:endParaRPr lang="es-E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512763"/>
            <a:ext cx="8424936" cy="914400"/>
          </a:xfrm>
        </p:spPr>
        <p:txBody>
          <a:bodyPr/>
          <a:lstStyle/>
          <a:p>
            <a:pPr lvl="0"/>
            <a:r>
              <a:rPr lang="en-US" b="1" dirty="0" smtClean="0"/>
              <a:t>Error </a:t>
            </a:r>
            <a:r>
              <a:rPr lang="en-US" b="1" dirty="0" err="1" smtClean="0"/>
              <a:t>inicial</a:t>
            </a:r>
            <a:r>
              <a:rPr lang="es-ES" dirty="0" smtClean="0"/>
              <a:t/>
            </a:r>
            <a:br>
              <a:rPr lang="es-ES" dirty="0" smtClean="0"/>
            </a:br>
            <a:r>
              <a:rPr lang="es-ES" dirty="0" smtClean="0"/>
              <a:t/>
            </a:r>
            <a:br>
              <a:rPr lang="es-ES" dirty="0" smtClean="0"/>
            </a:br>
            <a:r>
              <a:rPr lang="es-ES" dirty="0" smtClean="0"/>
              <a:t/>
            </a:r>
            <a:br>
              <a:rPr lang="es-ES" dirty="0" smtClean="0"/>
            </a:br>
            <a:endParaRPr lang="es-ES" dirty="0"/>
          </a:p>
        </p:txBody>
      </p:sp>
      <p:sp>
        <p:nvSpPr>
          <p:cNvPr id="3" name="2 Marcador de contenido"/>
          <p:cNvSpPr>
            <a:spLocks noGrp="1"/>
          </p:cNvSpPr>
          <p:nvPr>
            <p:ph idx="1"/>
          </p:nvPr>
        </p:nvSpPr>
        <p:spPr>
          <a:xfrm>
            <a:off x="827584" y="2132856"/>
            <a:ext cx="7772400" cy="3948906"/>
          </a:xfrm>
        </p:spPr>
        <p:txBody>
          <a:bodyPr/>
          <a:lstStyle/>
          <a:p>
            <a:r>
              <a:rPr lang="es-ES" dirty="0" smtClean="0"/>
              <a:t>Son los originados por los parámetros cuyos valores son conocidos aproximadamente:</a:t>
            </a:r>
          </a:p>
          <a:p>
            <a:r>
              <a:rPr lang="es-ES" dirty="0" smtClean="0"/>
              <a:t>Ejemplo: La constante de </a:t>
            </a:r>
            <a:r>
              <a:rPr lang="es-ES" dirty="0" err="1" smtClean="0"/>
              <a:t>Planck</a:t>
            </a:r>
            <a:endParaRPr lang="es-E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512763"/>
            <a:ext cx="8424936" cy="914400"/>
          </a:xfrm>
        </p:spPr>
        <p:txBody>
          <a:bodyPr/>
          <a:lstStyle/>
          <a:p>
            <a:r>
              <a:rPr lang="es-ES" b="1" dirty="0" smtClean="0"/>
              <a:t>Errores de redondeo</a:t>
            </a: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endParaRPr lang="es-ES" dirty="0"/>
          </a:p>
        </p:txBody>
      </p:sp>
      <p:sp>
        <p:nvSpPr>
          <p:cNvPr id="3" name="2 Marcador de contenido"/>
          <p:cNvSpPr>
            <a:spLocks noGrp="1"/>
          </p:cNvSpPr>
          <p:nvPr>
            <p:ph idx="1"/>
          </p:nvPr>
        </p:nvSpPr>
        <p:spPr>
          <a:xfrm>
            <a:off x="827584" y="2132856"/>
            <a:ext cx="7772400" cy="3948906"/>
          </a:xfrm>
        </p:spPr>
        <p:txBody>
          <a:bodyPr/>
          <a:lstStyle/>
          <a:p>
            <a:r>
              <a:rPr lang="es-ES" dirty="0" smtClean="0"/>
              <a:t>Originados por la representación finita de los números, es el caso de las computadoras (notación de punto flotante).</a:t>
            </a:r>
          </a:p>
          <a:p>
            <a:r>
              <a:rPr lang="es-ES" dirty="0" smtClean="0"/>
              <a:t>Por ejemplo:  se redondea en un número finito de dígitos.</a:t>
            </a:r>
          </a:p>
          <a:p>
            <a:r>
              <a:rPr lang="es-ES" dirty="0" err="1" smtClean="0"/>
              <a:t>Ej</a:t>
            </a:r>
            <a:r>
              <a:rPr lang="es-ES" dirty="0" smtClean="0"/>
              <a:t>-  2/3 se puede redondear a 0.667</a:t>
            </a:r>
            <a:endParaRPr lang="es-E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512763"/>
            <a:ext cx="8424936" cy="914400"/>
          </a:xfrm>
        </p:spPr>
        <p:txBody>
          <a:bodyPr/>
          <a:lstStyle/>
          <a:p>
            <a:r>
              <a:rPr lang="es-ES" b="1" dirty="0" smtClean="0"/>
              <a:t>Errores sistemático</a:t>
            </a: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endParaRPr lang="es-ES" dirty="0"/>
          </a:p>
        </p:txBody>
      </p:sp>
      <p:sp>
        <p:nvSpPr>
          <p:cNvPr id="3" name="2 Marcador de contenido"/>
          <p:cNvSpPr>
            <a:spLocks noGrp="1"/>
          </p:cNvSpPr>
          <p:nvPr>
            <p:ph idx="1"/>
          </p:nvPr>
        </p:nvSpPr>
        <p:spPr>
          <a:xfrm>
            <a:off x="827584" y="1340768"/>
            <a:ext cx="7772400" cy="5040560"/>
          </a:xfrm>
        </p:spPr>
        <p:txBody>
          <a:bodyPr/>
          <a:lstStyle/>
          <a:p>
            <a:r>
              <a:rPr lang="es-ES" dirty="0" smtClean="0"/>
              <a:t>Son aquellos, que sin variar las condiciones del ensayo entran de igual modo en cada resultado de las mediciones, pueden ser originados por:</a:t>
            </a:r>
          </a:p>
          <a:p>
            <a:pPr lvl="0"/>
            <a:r>
              <a:rPr lang="es-ES" dirty="0" smtClean="0"/>
              <a:t>Defecto del instrumento</a:t>
            </a:r>
          </a:p>
          <a:p>
            <a:pPr lvl="0"/>
            <a:r>
              <a:rPr lang="es-ES" dirty="0" smtClean="0"/>
              <a:t>Las condiciones del ambiente</a:t>
            </a:r>
          </a:p>
          <a:p>
            <a:pPr lvl="0"/>
            <a:r>
              <a:rPr lang="es-ES" dirty="0" smtClean="0"/>
              <a:t>La metodología de la medición</a:t>
            </a:r>
          </a:p>
          <a:p>
            <a:pPr lvl="0"/>
            <a:r>
              <a:rPr lang="es-ES" dirty="0" smtClean="0"/>
              <a:t>Precisión limitada del instrumento</a:t>
            </a:r>
          </a:p>
          <a:p>
            <a:pPr lvl="0"/>
            <a:r>
              <a:rPr lang="es-ES" dirty="0" smtClean="0"/>
              <a:t>Las particularidades del experimentador</a:t>
            </a:r>
            <a:endParaRPr lang="es-E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512763"/>
            <a:ext cx="8424936" cy="914400"/>
          </a:xfrm>
        </p:spPr>
        <p:txBody>
          <a:bodyPr/>
          <a:lstStyle/>
          <a:p>
            <a:pPr lvl="0"/>
            <a:r>
              <a:rPr lang="es-ES" b="1" dirty="0" smtClean="0"/>
              <a:t>Error Casual o Accidental (fortuito)</a:t>
            </a: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endParaRPr lang="es-ES" dirty="0"/>
          </a:p>
        </p:txBody>
      </p:sp>
      <p:sp>
        <p:nvSpPr>
          <p:cNvPr id="3" name="2 Marcador de contenido"/>
          <p:cNvSpPr>
            <a:spLocks noGrp="1"/>
          </p:cNvSpPr>
          <p:nvPr>
            <p:ph idx="1"/>
          </p:nvPr>
        </p:nvSpPr>
        <p:spPr>
          <a:xfrm>
            <a:off x="827584" y="2420888"/>
            <a:ext cx="7772400" cy="1872208"/>
          </a:xfrm>
        </p:spPr>
        <p:txBody>
          <a:bodyPr/>
          <a:lstStyle/>
          <a:p>
            <a:r>
              <a:rPr lang="es-ES" dirty="0" smtClean="0"/>
              <a:t>Son los que están vinculados con los factores que sufren pequeñas variaciones (aleatorias) durante el experimento:</a:t>
            </a:r>
          </a:p>
          <a:p>
            <a:pPr>
              <a:buNone/>
            </a:pPr>
            <a:endParaRPr lang="es-E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512763"/>
            <a:ext cx="8424936" cy="914400"/>
          </a:xfrm>
        </p:spPr>
        <p:txBody>
          <a:bodyPr/>
          <a:lstStyle/>
          <a:p>
            <a:pPr lvl="0"/>
            <a:r>
              <a:rPr lang="es-ES" b="1" dirty="0" smtClean="0"/>
              <a:t>Estabilidad del Problema</a:t>
            </a: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endParaRPr lang="es-ES" dirty="0"/>
          </a:p>
        </p:txBody>
      </p:sp>
      <p:sp>
        <p:nvSpPr>
          <p:cNvPr id="3" name="2 Marcador de contenido"/>
          <p:cNvSpPr>
            <a:spLocks noGrp="1"/>
          </p:cNvSpPr>
          <p:nvPr>
            <p:ph idx="1"/>
          </p:nvPr>
        </p:nvSpPr>
        <p:spPr>
          <a:xfrm>
            <a:off x="827584" y="2420888"/>
            <a:ext cx="7772400" cy="2952328"/>
          </a:xfrm>
        </p:spPr>
        <p:txBody>
          <a:bodyPr/>
          <a:lstStyle/>
          <a:p>
            <a:r>
              <a:rPr lang="es-ES" dirty="0" smtClean="0"/>
              <a:t>Significa que pequeños cambios en los datos producen pequeños cambios en la solución exacta del problema inicial. De los problemas que no verifican esta propiedad, se dicen que están mal condicionados.</a:t>
            </a:r>
            <a:endParaRPr lang="es-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755576" y="1196752"/>
            <a:ext cx="7935899" cy="405648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1072378" y="692696"/>
            <a:ext cx="6883998" cy="538249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611560" y="1052736"/>
            <a:ext cx="8250858" cy="45365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611560" y="764704"/>
            <a:ext cx="8281378" cy="450604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827584" y="1412776"/>
            <a:ext cx="7820511" cy="32990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476672"/>
            <a:ext cx="7772400" cy="914400"/>
          </a:xfrm>
        </p:spPr>
        <p:txBody>
          <a:bodyPr/>
          <a:lstStyle/>
          <a:p>
            <a:pPr lvl="2"/>
            <a:r>
              <a:rPr lang="es-ES" b="1" dirty="0" smtClean="0"/>
              <a:t>Propagación del error de las funciones</a:t>
            </a:r>
            <a:r>
              <a:rPr lang="es-ES" dirty="0" smtClean="0"/>
              <a:t/>
            </a:r>
            <a:br>
              <a:rPr lang="es-ES" dirty="0" smtClean="0"/>
            </a:br>
            <a:endParaRPr lang="es-ES" dirty="0"/>
          </a:p>
        </p:txBody>
      </p:sp>
      <p:sp>
        <p:nvSpPr>
          <p:cNvPr id="3" name="2 Marcador de contenido"/>
          <p:cNvSpPr>
            <a:spLocks noGrp="1"/>
          </p:cNvSpPr>
          <p:nvPr>
            <p:ph idx="1"/>
          </p:nvPr>
        </p:nvSpPr>
        <p:spPr>
          <a:xfrm>
            <a:off x="683568" y="1784350"/>
            <a:ext cx="8208912" cy="4572000"/>
          </a:xfrm>
        </p:spPr>
        <p:txBody>
          <a:bodyPr/>
          <a:lstStyle/>
          <a:p>
            <a:r>
              <a:rPr lang="es-ES" dirty="0" smtClean="0"/>
              <a:t> </a:t>
            </a:r>
            <a:r>
              <a:rPr lang="es-ES" sz="2400" dirty="0" smtClean="0"/>
              <a:t>Al resolver un problema utilizando métodos numéricos, en general el error será consecuencia de un cúmulo de errores ocurridos en pasos sucesivos, se debe estudiar la mecánica de “propagación” de los mismos a lo largo del cálculo.</a:t>
            </a:r>
          </a:p>
          <a:p>
            <a:r>
              <a:rPr lang="es-ES" sz="2400" dirty="0" smtClean="0"/>
              <a:t>Un mito común es que las computadoras modernas trabajan con tal grado de precisión que los usuarios no necesitan contemplar la posibilidad de resultados inexactos. Esto se ve reforzado cuando vemos en la pantalla los resultados con gran cantidad de cifras. Sin embargo, veremos a lo largo del curso que la falta de cuidado en cálculos aparentemente directos y triviales puede conducir a resultados catastróficos.</a:t>
            </a:r>
          </a:p>
          <a:p>
            <a:endParaRPr lang="es-E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Propagación de Errores</a:t>
            </a:r>
            <a:endParaRPr lang="es-ES" dirty="0"/>
          </a:p>
        </p:txBody>
      </p:sp>
      <p:sp>
        <p:nvSpPr>
          <p:cNvPr id="3" name="2 Marcador de contenido"/>
          <p:cNvSpPr>
            <a:spLocks noGrp="1"/>
          </p:cNvSpPr>
          <p:nvPr>
            <p:ph idx="1"/>
          </p:nvPr>
        </p:nvSpPr>
        <p:spPr/>
        <p:txBody>
          <a:bodyPr/>
          <a:lstStyle/>
          <a:p>
            <a:r>
              <a:rPr lang="es-ES" dirty="0" smtClean="0"/>
              <a:t>Funciones de una variable:</a:t>
            </a:r>
          </a:p>
          <a:p>
            <a:pPr>
              <a:buNone/>
            </a:pPr>
            <a:endParaRPr lang="es-ES" dirty="0" smtClean="0"/>
          </a:p>
          <a:p>
            <a:pPr>
              <a:buNone/>
            </a:pPr>
            <a:endParaRPr lang="es-ES" dirty="0" smtClean="0"/>
          </a:p>
          <a:p>
            <a:endParaRPr lang="es-ES" dirty="0" smtClean="0"/>
          </a:p>
          <a:p>
            <a:r>
              <a:rPr lang="es-ES" dirty="0" smtClean="0"/>
              <a:t>Funciones de varias variables</a:t>
            </a:r>
          </a:p>
          <a:p>
            <a:endParaRPr lang="es-ES" dirty="0" smtClean="0"/>
          </a:p>
          <a:p>
            <a:endParaRPr lang="es-ES" dirty="0" smtClean="0"/>
          </a:p>
          <a:p>
            <a:endParaRPr lang="es-ES" dirty="0" smtClean="0"/>
          </a:p>
          <a:p>
            <a:endParaRPr lang="es-ES" dirty="0"/>
          </a:p>
        </p:txBody>
      </p:sp>
      <p:graphicFrame>
        <p:nvGraphicFramePr>
          <p:cNvPr id="5" name="4 Objeto"/>
          <p:cNvGraphicFramePr>
            <a:graphicFrameLocks noChangeAspect="1"/>
          </p:cNvGraphicFramePr>
          <p:nvPr/>
        </p:nvGraphicFramePr>
        <p:xfrm>
          <a:off x="3419872" y="2492896"/>
          <a:ext cx="2016224" cy="1232730"/>
        </p:xfrm>
        <a:graphic>
          <a:graphicData uri="http://schemas.openxmlformats.org/presentationml/2006/ole">
            <p:oleObj spid="_x0000_s1026" name="Ecuación" r:id="rId3" imgW="685800" imgH="660240" progId="Equation.3">
              <p:embed/>
            </p:oleObj>
          </a:graphicData>
        </a:graphic>
      </p:graphicFrame>
      <p:graphicFrame>
        <p:nvGraphicFramePr>
          <p:cNvPr id="1027" name="Object 3"/>
          <p:cNvGraphicFramePr>
            <a:graphicFrameLocks noChangeAspect="1"/>
          </p:cNvGraphicFramePr>
          <p:nvPr/>
        </p:nvGraphicFramePr>
        <p:xfrm>
          <a:off x="3059832" y="4797152"/>
          <a:ext cx="2987612" cy="1440160"/>
        </p:xfrm>
        <a:graphic>
          <a:graphicData uri="http://schemas.openxmlformats.org/presentationml/2006/ole">
            <p:oleObj spid="_x0000_s1027" name="Ecuación" r:id="rId4" imgW="1193760" imgH="711000" progId="Equation.3">
              <p:embed/>
            </p:oleObj>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Propagación de Errores</a:t>
            </a:r>
            <a:endParaRPr lang="es-ES" dirty="0"/>
          </a:p>
        </p:txBody>
      </p:sp>
      <p:sp>
        <p:nvSpPr>
          <p:cNvPr id="3" name="2 Marcador de contenido"/>
          <p:cNvSpPr>
            <a:spLocks noGrp="1"/>
          </p:cNvSpPr>
          <p:nvPr>
            <p:ph idx="1"/>
          </p:nvPr>
        </p:nvSpPr>
        <p:spPr>
          <a:xfrm>
            <a:off x="899592" y="1556792"/>
            <a:ext cx="7772400" cy="4572000"/>
          </a:xfrm>
        </p:spPr>
        <p:txBody>
          <a:bodyPr/>
          <a:lstStyle/>
          <a:p>
            <a:r>
              <a:rPr lang="es-ES" dirty="0" smtClean="0"/>
              <a:t>Determinar el error permisible de cada variable a fin de que error de la función no exceda un cierto valor:</a:t>
            </a:r>
          </a:p>
          <a:p>
            <a:r>
              <a:rPr lang="es-ES" dirty="0" smtClean="0"/>
              <a:t>Principio de igual efecto: Cada una de las variable aportan al error total en una misma cantidad.</a:t>
            </a:r>
          </a:p>
          <a:p>
            <a:endParaRPr lang="es-ES" dirty="0" smtClean="0"/>
          </a:p>
          <a:p>
            <a:endParaRPr lang="es-ES" dirty="0" smtClean="0"/>
          </a:p>
          <a:p>
            <a:endParaRPr lang="es-ES" dirty="0"/>
          </a:p>
        </p:txBody>
      </p:sp>
      <p:graphicFrame>
        <p:nvGraphicFramePr>
          <p:cNvPr id="1027" name="Object 3"/>
          <p:cNvGraphicFramePr>
            <a:graphicFrameLocks noChangeAspect="1"/>
          </p:cNvGraphicFramePr>
          <p:nvPr/>
        </p:nvGraphicFramePr>
        <p:xfrm>
          <a:off x="3419871" y="4437112"/>
          <a:ext cx="2571635" cy="1584176"/>
        </p:xfrm>
        <a:graphic>
          <a:graphicData uri="http://schemas.openxmlformats.org/presentationml/2006/ole">
            <p:oleObj spid="_x0000_s2051" name="Ecuación" r:id="rId3" imgW="799920" imgH="723600" progId="Equation.3">
              <p:embed/>
            </p:oleObj>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Problema</a:t>
            </a:r>
            <a:endParaRPr lang="es-ES" dirty="0"/>
          </a:p>
        </p:txBody>
      </p:sp>
      <p:sp>
        <p:nvSpPr>
          <p:cNvPr id="3" name="2 Marcador de contenido"/>
          <p:cNvSpPr>
            <a:spLocks noGrp="1"/>
          </p:cNvSpPr>
          <p:nvPr>
            <p:ph idx="1"/>
          </p:nvPr>
        </p:nvSpPr>
        <p:spPr>
          <a:xfrm>
            <a:off x="755576" y="1340768"/>
            <a:ext cx="7643192" cy="1656184"/>
          </a:xfrm>
        </p:spPr>
        <p:txBody>
          <a:bodyPr/>
          <a:lstStyle/>
          <a:p>
            <a:r>
              <a:rPr lang="es-ES" dirty="0" smtClean="0"/>
              <a:t>Hallar el error absoluto y relativo que se comete al elevar a la cuarta el número x=2 cuyo error absoluto es 0.1.</a:t>
            </a:r>
          </a:p>
          <a:p>
            <a:r>
              <a:rPr lang="es-ES" dirty="0" smtClean="0">
                <a:solidFill>
                  <a:schemeClr val="accent6">
                    <a:lumMod val="60000"/>
                    <a:lumOff val="40000"/>
                  </a:schemeClr>
                </a:solidFill>
              </a:rPr>
              <a:t>Solución</a:t>
            </a:r>
            <a:endParaRPr lang="es-ES" dirty="0">
              <a:solidFill>
                <a:schemeClr val="accent6">
                  <a:lumMod val="60000"/>
                  <a:lumOff val="40000"/>
                </a:schemeClr>
              </a:solidFill>
            </a:endParaRPr>
          </a:p>
        </p:txBody>
      </p:sp>
      <p:graphicFrame>
        <p:nvGraphicFramePr>
          <p:cNvPr id="6" name="5 Objeto"/>
          <p:cNvGraphicFramePr>
            <a:graphicFrameLocks noChangeAspect="1"/>
          </p:cNvGraphicFramePr>
          <p:nvPr/>
        </p:nvGraphicFramePr>
        <p:xfrm>
          <a:off x="1331640" y="3429000"/>
          <a:ext cx="1449387" cy="2927350"/>
        </p:xfrm>
        <a:graphic>
          <a:graphicData uri="http://schemas.openxmlformats.org/presentationml/2006/ole">
            <p:oleObj spid="_x0000_s3074" name="Ecuación" r:id="rId3" imgW="698400" imgH="1409400" progId="Equation.3">
              <p:embed/>
            </p:oleObj>
          </a:graphicData>
        </a:graphic>
      </p:graphicFrame>
      <p:graphicFrame>
        <p:nvGraphicFramePr>
          <p:cNvPr id="3075" name="Object 3"/>
          <p:cNvGraphicFramePr>
            <a:graphicFrameLocks noChangeAspect="1"/>
          </p:cNvGraphicFramePr>
          <p:nvPr/>
        </p:nvGraphicFramePr>
        <p:xfrm>
          <a:off x="3779912" y="3140968"/>
          <a:ext cx="4002087" cy="3530600"/>
        </p:xfrm>
        <a:graphic>
          <a:graphicData uri="http://schemas.openxmlformats.org/presentationml/2006/ole">
            <p:oleObj spid="_x0000_s3075" name="Ecuación" r:id="rId4" imgW="1930320" imgH="1701720" progId="Equation.3">
              <p:embed/>
            </p:oleObj>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Problema</a:t>
            </a:r>
            <a:endParaRPr lang="es-ES" dirty="0"/>
          </a:p>
        </p:txBody>
      </p:sp>
      <p:sp>
        <p:nvSpPr>
          <p:cNvPr id="3" name="2 Marcador de contenido"/>
          <p:cNvSpPr>
            <a:spLocks noGrp="1"/>
          </p:cNvSpPr>
          <p:nvPr>
            <p:ph idx="1"/>
          </p:nvPr>
        </p:nvSpPr>
        <p:spPr/>
        <p:txBody>
          <a:bodyPr/>
          <a:lstStyle/>
          <a:p>
            <a:r>
              <a:rPr lang="es-ES" dirty="0" smtClean="0"/>
              <a:t>Una corriente pasa a través de una resistencia de 20 Ohmios cuyo valor tiene una precisión de 5%, la corriente es de 2 Amperios y fue medida con una </a:t>
            </a:r>
            <a:r>
              <a:rPr lang="es-ES" dirty="0" err="1" smtClean="0"/>
              <a:t>aproximacion</a:t>
            </a:r>
            <a:r>
              <a:rPr lang="es-ES" dirty="0" smtClean="0"/>
              <a:t> de ±0.1 Amperio. </a:t>
            </a:r>
          </a:p>
          <a:p>
            <a:r>
              <a:rPr lang="es-ES" dirty="0" smtClean="0"/>
              <a:t>A) Hallar el valor aproximado del voltaje </a:t>
            </a:r>
            <a:r>
              <a:rPr lang="es-ES" b="1" i="1" dirty="0" smtClean="0"/>
              <a:t>(e=i*r).</a:t>
            </a:r>
          </a:p>
          <a:p>
            <a:r>
              <a:rPr lang="es-ES" dirty="0" smtClean="0"/>
              <a:t>B) Hallar el error absoluto y relativo</a:t>
            </a:r>
            <a:endParaRPr lang="es-E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Solución</a:t>
            </a:r>
            <a:endParaRPr lang="es-ES" dirty="0"/>
          </a:p>
        </p:txBody>
      </p:sp>
      <p:graphicFrame>
        <p:nvGraphicFramePr>
          <p:cNvPr id="5" name="4 Objeto"/>
          <p:cNvGraphicFramePr>
            <a:graphicFrameLocks noChangeAspect="1"/>
          </p:cNvGraphicFramePr>
          <p:nvPr/>
        </p:nvGraphicFramePr>
        <p:xfrm>
          <a:off x="827584" y="1700808"/>
          <a:ext cx="2381250" cy="3797300"/>
        </p:xfrm>
        <a:graphic>
          <a:graphicData uri="http://schemas.openxmlformats.org/presentationml/2006/ole">
            <p:oleObj spid="_x0000_s4098" name="Ecuación" r:id="rId3" imgW="1130040" imgH="1803240" progId="Equation.3">
              <p:embed/>
            </p:oleObj>
          </a:graphicData>
        </a:graphic>
      </p:graphicFrame>
      <p:graphicFrame>
        <p:nvGraphicFramePr>
          <p:cNvPr id="4099" name="Object 3"/>
          <p:cNvGraphicFramePr>
            <a:graphicFrameLocks noChangeAspect="1"/>
          </p:cNvGraphicFramePr>
          <p:nvPr/>
        </p:nvGraphicFramePr>
        <p:xfrm>
          <a:off x="3779912" y="2132856"/>
          <a:ext cx="4976812" cy="2781300"/>
        </p:xfrm>
        <a:graphic>
          <a:graphicData uri="http://schemas.openxmlformats.org/presentationml/2006/ole">
            <p:oleObj spid="_x0000_s4099" name="Ecuación" r:id="rId4" imgW="2361960" imgH="1320480" progId="Equation.3">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p:txBody>
          <a:bodyPr>
            <a:normAutofit/>
          </a:bodyPr>
          <a:lstStyle/>
          <a:p>
            <a:pPr eaLnBrk="1" fontAlgn="auto" hangingPunct="1">
              <a:spcAft>
                <a:spcPts val="0"/>
              </a:spcAft>
              <a:defRPr/>
            </a:pPr>
            <a:r>
              <a:rPr lang="fr-CH" sz="4800" dirty="0" err="1" smtClean="0">
                <a:solidFill>
                  <a:schemeClr val="tx2">
                    <a:satMod val="200000"/>
                  </a:schemeClr>
                </a:solidFill>
              </a:rPr>
              <a:t>Objetivo</a:t>
            </a:r>
            <a:endParaRPr lang="es-ES" sz="4800" dirty="0">
              <a:solidFill>
                <a:schemeClr val="tx2">
                  <a:satMod val="200000"/>
                </a:schemeClr>
              </a:solidFill>
            </a:endParaRPr>
          </a:p>
        </p:txBody>
      </p:sp>
      <p:sp>
        <p:nvSpPr>
          <p:cNvPr id="10243" name="Rectangle 3"/>
          <p:cNvSpPr>
            <a:spLocks noGrp="1" noRot="1" noChangeArrowheads="1"/>
          </p:cNvSpPr>
          <p:nvPr>
            <p:ph idx="1"/>
          </p:nvPr>
        </p:nvSpPr>
        <p:spPr>
          <a:xfrm>
            <a:off x="849313" y="1905000"/>
            <a:ext cx="7996237" cy="4027488"/>
          </a:xfrm>
        </p:spPr>
        <p:txBody>
          <a:bodyPr/>
          <a:lstStyle/>
          <a:p>
            <a:pPr hangingPunct="1"/>
            <a:r>
              <a:rPr lang="es-PE" dirty="0" smtClean="0"/>
              <a:t>Al finalizar el curso el alumno deberá:</a:t>
            </a:r>
            <a:endParaRPr lang="es-ES" dirty="0" smtClean="0"/>
          </a:p>
          <a:p>
            <a:pPr hangingPunct="1"/>
            <a:r>
              <a:rPr lang="es-PE" dirty="0" smtClean="0"/>
              <a:t>Resolver la formulación matemática de los problemas de ingeniería, calculando con precisión requerida los valores de las variables del problema, mediante la implementación de los Métodos Numéricos usando software adecuado.</a:t>
            </a:r>
            <a:endParaRPr lang="es-ES" dirty="0" smtClean="0"/>
          </a:p>
          <a:p>
            <a:pPr eaLnBrk="1" hangingPunct="1">
              <a:lnSpc>
                <a:spcPct val="90000"/>
              </a:lnSpc>
            </a:pPr>
            <a:endParaRPr lang="fr-CH"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Problema</a:t>
            </a:r>
            <a:endParaRPr lang="es-ES" dirty="0"/>
          </a:p>
        </p:txBody>
      </p:sp>
      <p:sp>
        <p:nvSpPr>
          <p:cNvPr id="3" name="2 Marcador de contenido"/>
          <p:cNvSpPr>
            <a:spLocks noGrp="1"/>
          </p:cNvSpPr>
          <p:nvPr>
            <p:ph idx="1"/>
          </p:nvPr>
        </p:nvSpPr>
        <p:spPr/>
        <p:txBody>
          <a:bodyPr/>
          <a:lstStyle/>
          <a:p>
            <a:r>
              <a:rPr lang="es-ES" dirty="0" smtClean="0"/>
              <a:t>Se tiene un rectángulo cuyos lados han sido medidos aproximadamente en: </a:t>
            </a:r>
            <a:r>
              <a:rPr lang="es-ES" b="1" i="1" dirty="0" smtClean="0"/>
              <a:t>l=3 metros</a:t>
            </a:r>
            <a:r>
              <a:rPr lang="es-ES" dirty="0" smtClean="0"/>
              <a:t> y </a:t>
            </a:r>
            <a:r>
              <a:rPr lang="es-ES" b="1" i="1" dirty="0" smtClean="0"/>
              <a:t>h=2 metros</a:t>
            </a:r>
            <a:r>
              <a:rPr lang="es-ES" dirty="0" smtClean="0"/>
              <a:t>.</a:t>
            </a:r>
          </a:p>
          <a:p>
            <a:r>
              <a:rPr lang="es-ES" dirty="0" smtClean="0"/>
              <a:t>Se desea obtener el área del rectángulo con un error no mayor al 5%. ¿Qué errores en la medida de </a:t>
            </a:r>
            <a:r>
              <a:rPr lang="es-ES" b="1" i="1" dirty="0" smtClean="0"/>
              <a:t>l</a:t>
            </a:r>
            <a:r>
              <a:rPr lang="es-ES" dirty="0" smtClean="0"/>
              <a:t> y </a:t>
            </a:r>
            <a:r>
              <a:rPr lang="es-ES" b="1" i="1" dirty="0" smtClean="0"/>
              <a:t>h</a:t>
            </a:r>
            <a:r>
              <a:rPr lang="es-ES" dirty="0" smtClean="0"/>
              <a:t> son permisibles? </a:t>
            </a:r>
            <a:endParaRPr lang="es-E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Solución</a:t>
            </a:r>
            <a:endParaRPr lang="es-ES" dirty="0"/>
          </a:p>
        </p:txBody>
      </p:sp>
      <p:sp>
        <p:nvSpPr>
          <p:cNvPr id="3" name="2 Marcador de contenido"/>
          <p:cNvSpPr>
            <a:spLocks noGrp="1"/>
          </p:cNvSpPr>
          <p:nvPr>
            <p:ph idx="1"/>
          </p:nvPr>
        </p:nvSpPr>
        <p:spPr>
          <a:xfrm>
            <a:off x="755576" y="1268760"/>
            <a:ext cx="7772400" cy="1572642"/>
          </a:xfrm>
        </p:spPr>
        <p:txBody>
          <a:bodyPr/>
          <a:lstStyle/>
          <a:p>
            <a:r>
              <a:rPr lang="es-ES" dirty="0" smtClean="0"/>
              <a:t>Aplicaremos el principio de igual efecto, es decir, suponemos que cada variable contribuye al error en una misma </a:t>
            </a:r>
            <a:r>
              <a:rPr lang="es-ES" dirty="0" err="1" smtClean="0"/>
              <a:t>proporcion</a:t>
            </a:r>
            <a:r>
              <a:rPr lang="es-ES" dirty="0" smtClean="0"/>
              <a:t>:</a:t>
            </a:r>
          </a:p>
        </p:txBody>
      </p:sp>
      <p:graphicFrame>
        <p:nvGraphicFramePr>
          <p:cNvPr id="5" name="4 Objeto"/>
          <p:cNvGraphicFramePr>
            <a:graphicFrameLocks noChangeAspect="1"/>
          </p:cNvGraphicFramePr>
          <p:nvPr/>
        </p:nvGraphicFramePr>
        <p:xfrm>
          <a:off x="4508500" y="3327400"/>
          <a:ext cx="127000" cy="203200"/>
        </p:xfrm>
        <a:graphic>
          <a:graphicData uri="http://schemas.openxmlformats.org/presentationml/2006/ole">
            <p:oleObj spid="_x0000_s5122" name="Ecuación" r:id="rId3" imgW="126720" imgH="203040" progId="Equation.3">
              <p:embed/>
            </p:oleObj>
          </a:graphicData>
        </a:graphic>
      </p:graphicFrame>
      <p:graphicFrame>
        <p:nvGraphicFramePr>
          <p:cNvPr id="6" name="5 Objeto"/>
          <p:cNvGraphicFramePr>
            <a:graphicFrameLocks noChangeAspect="1"/>
          </p:cNvGraphicFramePr>
          <p:nvPr/>
        </p:nvGraphicFramePr>
        <p:xfrm>
          <a:off x="1403648" y="2852936"/>
          <a:ext cx="2893859" cy="3098131"/>
        </p:xfrm>
        <a:graphic>
          <a:graphicData uri="http://schemas.openxmlformats.org/presentationml/2006/ole">
            <p:oleObj spid="_x0000_s5123" name="Ecuación" r:id="rId4" imgW="1079280" imgH="1155600" progId="Equation.3">
              <p:embed/>
            </p:oleObj>
          </a:graphicData>
        </a:graphic>
      </p:graphicFrame>
      <p:graphicFrame>
        <p:nvGraphicFramePr>
          <p:cNvPr id="5124" name="Object 4"/>
          <p:cNvGraphicFramePr>
            <a:graphicFrameLocks noChangeAspect="1"/>
          </p:cNvGraphicFramePr>
          <p:nvPr/>
        </p:nvGraphicFramePr>
        <p:xfrm>
          <a:off x="4499992" y="3068960"/>
          <a:ext cx="3986213" cy="2519362"/>
        </p:xfrm>
        <a:graphic>
          <a:graphicData uri="http://schemas.openxmlformats.org/presentationml/2006/ole">
            <p:oleObj spid="_x0000_s5124" name="Ecuación" r:id="rId5" imgW="1485720" imgH="939600" progId="Equation.3">
              <p:embed/>
            </p:oleObj>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9592" y="260648"/>
            <a:ext cx="7772400" cy="914400"/>
          </a:xfrm>
        </p:spPr>
        <p:txBody>
          <a:bodyPr/>
          <a:lstStyle/>
          <a:p>
            <a:r>
              <a:rPr lang="es-ES" dirty="0" smtClean="0"/>
              <a:t>Problema</a:t>
            </a:r>
            <a:endParaRPr lang="es-ES" dirty="0"/>
          </a:p>
        </p:txBody>
      </p:sp>
      <p:sp>
        <p:nvSpPr>
          <p:cNvPr id="3" name="2 Marcador de contenido"/>
          <p:cNvSpPr>
            <a:spLocks noGrp="1"/>
          </p:cNvSpPr>
          <p:nvPr>
            <p:ph idx="1"/>
          </p:nvPr>
        </p:nvSpPr>
        <p:spPr>
          <a:xfrm>
            <a:off x="755576" y="1052736"/>
            <a:ext cx="7772400" cy="4572000"/>
          </a:xfrm>
        </p:spPr>
        <p:txBody>
          <a:bodyPr/>
          <a:lstStyle/>
          <a:p>
            <a:r>
              <a:rPr lang="es-ES" dirty="0" smtClean="0"/>
              <a:t>La reactancia de un condensador de un sistema receptor de señales está dado por:</a:t>
            </a:r>
          </a:p>
          <a:p>
            <a:endParaRPr lang="es-ES" dirty="0" smtClean="0"/>
          </a:p>
          <a:p>
            <a:r>
              <a:rPr lang="es-ES" dirty="0" smtClean="0"/>
              <a:t>Donde:</a:t>
            </a:r>
          </a:p>
          <a:p>
            <a:r>
              <a:rPr lang="es-ES" dirty="0" err="1" smtClean="0"/>
              <a:t>Xc</a:t>
            </a:r>
            <a:r>
              <a:rPr lang="es-ES" dirty="0" smtClean="0"/>
              <a:t>=Reactancia Capacitiva (Ohmios)</a:t>
            </a:r>
          </a:p>
          <a:p>
            <a:r>
              <a:rPr lang="es-ES" dirty="0" smtClean="0"/>
              <a:t>f=frecuencia (Hz)</a:t>
            </a:r>
          </a:p>
          <a:p>
            <a:r>
              <a:rPr lang="es-ES" dirty="0" smtClean="0"/>
              <a:t>C=Capacitancia (Faradio)</a:t>
            </a:r>
          </a:p>
          <a:p>
            <a:r>
              <a:rPr lang="es-ES" dirty="0" smtClean="0"/>
              <a:t>¿Cuáles son límites de variación de la reactancia para: f=400±1 Hz</a:t>
            </a:r>
          </a:p>
          <a:p>
            <a:r>
              <a:rPr lang="es-ES" dirty="0" smtClean="0"/>
              <a:t>C=10</a:t>
            </a:r>
            <a:r>
              <a:rPr lang="es-ES" baseline="30000" dirty="0" smtClean="0"/>
              <a:t>-7</a:t>
            </a:r>
            <a:r>
              <a:rPr lang="es-ES" dirty="0" smtClean="0"/>
              <a:t>±10% Faradios</a:t>
            </a:r>
          </a:p>
          <a:p>
            <a:endParaRPr lang="es-ES" dirty="0" smtClean="0"/>
          </a:p>
          <a:p>
            <a:endParaRPr lang="es-ES" dirty="0"/>
          </a:p>
        </p:txBody>
      </p:sp>
      <p:graphicFrame>
        <p:nvGraphicFramePr>
          <p:cNvPr id="5" name="4 Objeto"/>
          <p:cNvGraphicFramePr>
            <a:graphicFrameLocks noChangeAspect="1"/>
          </p:cNvGraphicFramePr>
          <p:nvPr/>
        </p:nvGraphicFramePr>
        <p:xfrm>
          <a:off x="3491880" y="2060848"/>
          <a:ext cx="2064935" cy="1080120"/>
        </p:xfrm>
        <a:graphic>
          <a:graphicData uri="http://schemas.openxmlformats.org/presentationml/2006/ole">
            <p:oleObj spid="_x0000_s6146" name="Ecuación" r:id="rId3" imgW="825480" imgH="431640" progId="Equation.3">
              <p:embed/>
            </p:oleObj>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Aritmética del Computador</a:t>
            </a:r>
            <a:endParaRPr lang="es-ES" dirty="0"/>
          </a:p>
        </p:txBody>
      </p:sp>
      <p:sp>
        <p:nvSpPr>
          <p:cNvPr id="3" name="2 Marcador de contenido"/>
          <p:cNvSpPr>
            <a:spLocks noGrp="1"/>
          </p:cNvSpPr>
          <p:nvPr>
            <p:ph idx="1"/>
          </p:nvPr>
        </p:nvSpPr>
        <p:spPr>
          <a:xfrm>
            <a:off x="899592" y="1916832"/>
            <a:ext cx="7772400" cy="3719438"/>
          </a:xfrm>
        </p:spPr>
        <p:txBody>
          <a:bodyPr/>
          <a:lstStyle/>
          <a:p>
            <a:r>
              <a:rPr lang="es-ES" dirty="0" smtClean="0"/>
              <a:t>Sea el sistema de punto Flotante definido por F(B, t, L, U), donde:</a:t>
            </a:r>
          </a:p>
          <a:p>
            <a:r>
              <a:rPr lang="es-ES" dirty="0" smtClean="0"/>
              <a:t>B es la base del sistema</a:t>
            </a:r>
          </a:p>
          <a:p>
            <a:r>
              <a:rPr lang="es-ES" dirty="0" smtClean="0"/>
              <a:t>t es la mantisa</a:t>
            </a:r>
          </a:p>
          <a:p>
            <a:r>
              <a:rPr lang="es-ES" dirty="0" smtClean="0"/>
              <a:t>L es el menor exponente permitido</a:t>
            </a:r>
          </a:p>
          <a:p>
            <a:r>
              <a:rPr lang="es-ES" dirty="0" smtClean="0"/>
              <a:t>U es el mayor exponente </a:t>
            </a:r>
            <a:r>
              <a:rPr lang="es-ES" dirty="0" smtClean="0"/>
              <a:t>permitido</a:t>
            </a:r>
          </a:p>
          <a:p>
            <a:r>
              <a:rPr lang="es-ES" dirty="0" smtClean="0"/>
              <a:t>Donde: </a:t>
            </a:r>
            <a:r>
              <a:rPr lang="es-ES" b="1" dirty="0" smtClean="0">
                <a:solidFill>
                  <a:schemeClr val="accent3"/>
                </a:solidFill>
              </a:rPr>
              <a:t>X=±0.d</a:t>
            </a:r>
            <a:r>
              <a:rPr lang="es-ES" b="1" baseline="-25000" dirty="0" smtClean="0">
                <a:solidFill>
                  <a:schemeClr val="accent3"/>
                </a:solidFill>
              </a:rPr>
              <a:t>1</a:t>
            </a:r>
            <a:r>
              <a:rPr lang="es-ES" b="1" dirty="0" smtClean="0">
                <a:solidFill>
                  <a:schemeClr val="accent3"/>
                </a:solidFill>
              </a:rPr>
              <a:t>d</a:t>
            </a:r>
            <a:r>
              <a:rPr lang="es-ES" b="1" baseline="-25000" dirty="0" smtClean="0">
                <a:solidFill>
                  <a:schemeClr val="accent3"/>
                </a:solidFill>
              </a:rPr>
              <a:t>2</a:t>
            </a:r>
            <a:r>
              <a:rPr lang="es-ES" b="1" dirty="0" smtClean="0">
                <a:solidFill>
                  <a:schemeClr val="accent3"/>
                </a:solidFill>
              </a:rPr>
              <a:t>d</a:t>
            </a:r>
            <a:r>
              <a:rPr lang="es-ES" b="1" baseline="-25000" dirty="0" smtClean="0">
                <a:solidFill>
                  <a:schemeClr val="accent3"/>
                </a:solidFill>
              </a:rPr>
              <a:t>3</a:t>
            </a:r>
            <a:r>
              <a:rPr lang="es-ES" b="1" dirty="0" smtClean="0">
                <a:solidFill>
                  <a:schemeClr val="accent3"/>
                </a:solidFill>
              </a:rPr>
              <a:t>…</a:t>
            </a:r>
            <a:r>
              <a:rPr lang="es-ES" b="1" dirty="0" err="1" smtClean="0">
                <a:solidFill>
                  <a:schemeClr val="accent3"/>
                </a:solidFill>
              </a:rPr>
              <a:t>d</a:t>
            </a:r>
            <a:r>
              <a:rPr lang="es-ES" b="1" baseline="-25000" dirty="0" err="1" smtClean="0">
                <a:solidFill>
                  <a:schemeClr val="accent3"/>
                </a:solidFill>
              </a:rPr>
              <a:t>t</a:t>
            </a:r>
            <a:r>
              <a:rPr lang="es-ES" b="1" dirty="0" err="1" smtClean="0">
                <a:solidFill>
                  <a:schemeClr val="accent3"/>
                </a:solidFill>
              </a:rPr>
              <a:t>x</a:t>
            </a:r>
            <a:r>
              <a:rPr lang="el-GR" b="1" dirty="0" smtClean="0">
                <a:solidFill>
                  <a:schemeClr val="accent3"/>
                </a:solidFill>
              </a:rPr>
              <a:t>β</a:t>
            </a:r>
            <a:r>
              <a:rPr lang="es-ES" b="1" baseline="30000" dirty="0" smtClean="0">
                <a:solidFill>
                  <a:schemeClr val="accent3"/>
                </a:solidFill>
              </a:rPr>
              <a:t>E</a:t>
            </a:r>
            <a:r>
              <a:rPr lang="es-ES" b="1" dirty="0" smtClean="0">
                <a:solidFill>
                  <a:schemeClr val="accent3"/>
                </a:solidFill>
              </a:rPr>
              <a:t>    d1≠0</a:t>
            </a:r>
            <a:endParaRPr lang="es-ES" b="1" dirty="0" smtClean="0">
              <a:solidFill>
                <a:schemeClr val="accent3"/>
              </a:solidFill>
            </a:endParaRPr>
          </a:p>
          <a:p>
            <a:endParaRPr lang="es-E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12763"/>
            <a:ext cx="8676456" cy="914400"/>
          </a:xfrm>
        </p:spPr>
        <p:txBody>
          <a:bodyPr/>
          <a:lstStyle/>
          <a:p>
            <a:r>
              <a:rPr lang="es-ES" dirty="0" smtClean="0"/>
              <a:t>Aritmética del Computador(</a:t>
            </a:r>
            <a:r>
              <a:rPr lang="es-ES" dirty="0" err="1" smtClean="0"/>
              <a:t>cont</a:t>
            </a:r>
            <a:r>
              <a:rPr lang="es-ES" dirty="0" smtClean="0"/>
              <a:t>)</a:t>
            </a:r>
            <a:endParaRPr lang="es-ES" dirty="0"/>
          </a:p>
        </p:txBody>
      </p:sp>
      <p:sp>
        <p:nvSpPr>
          <p:cNvPr id="3" name="2 Marcador de contenido"/>
          <p:cNvSpPr>
            <a:spLocks noGrp="1"/>
          </p:cNvSpPr>
          <p:nvPr>
            <p:ph idx="1"/>
          </p:nvPr>
        </p:nvSpPr>
        <p:spPr>
          <a:xfrm>
            <a:off x="1979712" y="1916832"/>
            <a:ext cx="6692280" cy="3719438"/>
          </a:xfrm>
        </p:spPr>
        <p:txBody>
          <a:bodyPr/>
          <a:lstStyle/>
          <a:p>
            <a:pPr>
              <a:buNone/>
            </a:pPr>
            <a:r>
              <a:rPr lang="es-ES" dirty="0" smtClean="0"/>
              <a:t>Por ejemplo sea el sistema hipotético</a:t>
            </a:r>
          </a:p>
          <a:p>
            <a:pPr>
              <a:buNone/>
            </a:pPr>
            <a:r>
              <a:rPr lang="es-ES" dirty="0" smtClean="0"/>
              <a:t>F(10, 3, -3, 3):</a:t>
            </a:r>
          </a:p>
          <a:p>
            <a:pPr>
              <a:buNone/>
            </a:pPr>
            <a:r>
              <a:rPr lang="es-ES" dirty="0" smtClean="0"/>
              <a:t>Se desea realizar la operación: X*Y</a:t>
            </a:r>
          </a:p>
          <a:p>
            <a:pPr>
              <a:buNone/>
            </a:pPr>
            <a:r>
              <a:rPr lang="es-ES" dirty="0" smtClean="0"/>
              <a:t>X=2/30</a:t>
            </a:r>
          </a:p>
          <a:p>
            <a:pPr>
              <a:buNone/>
            </a:pPr>
            <a:r>
              <a:rPr lang="es-ES" dirty="0" smtClean="0"/>
              <a:t>Y=5/9</a:t>
            </a:r>
          </a:p>
          <a:p>
            <a:pPr>
              <a:buNone/>
            </a:pPr>
            <a:r>
              <a:rPr lang="es-ES" dirty="0" smtClean="0"/>
              <a:t>Cuyo valor exacto es:</a:t>
            </a:r>
          </a:p>
          <a:p>
            <a:pPr>
              <a:buNone/>
            </a:pPr>
            <a:r>
              <a:rPr lang="es-ES" dirty="0" smtClean="0"/>
              <a:t>X*Y=10/270=0.037037037…..</a:t>
            </a:r>
            <a:endParaRPr lang="es-E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12763"/>
            <a:ext cx="8676456" cy="914400"/>
          </a:xfrm>
        </p:spPr>
        <p:txBody>
          <a:bodyPr/>
          <a:lstStyle/>
          <a:p>
            <a:r>
              <a:rPr lang="es-ES" dirty="0" smtClean="0"/>
              <a:t>Aritmética del Computador(</a:t>
            </a:r>
            <a:r>
              <a:rPr lang="es-ES" dirty="0" err="1" smtClean="0"/>
              <a:t>cont</a:t>
            </a:r>
            <a:r>
              <a:rPr lang="es-ES" dirty="0" smtClean="0"/>
              <a:t>)</a:t>
            </a:r>
            <a:endParaRPr lang="es-ES" dirty="0"/>
          </a:p>
        </p:txBody>
      </p:sp>
      <p:sp>
        <p:nvSpPr>
          <p:cNvPr id="3" name="2 Marcador de contenido"/>
          <p:cNvSpPr>
            <a:spLocks noGrp="1"/>
          </p:cNvSpPr>
          <p:nvPr>
            <p:ph idx="1"/>
          </p:nvPr>
        </p:nvSpPr>
        <p:spPr>
          <a:xfrm>
            <a:off x="1979712" y="1916832"/>
            <a:ext cx="6692280" cy="4104456"/>
          </a:xfrm>
        </p:spPr>
        <p:txBody>
          <a:bodyPr/>
          <a:lstStyle/>
          <a:p>
            <a:pPr>
              <a:buNone/>
            </a:pPr>
            <a:r>
              <a:rPr lang="es-ES" dirty="0" smtClean="0"/>
              <a:t>Sin embargo en nuestro sistema hipotético el resultado se obtiene:</a:t>
            </a:r>
          </a:p>
          <a:p>
            <a:pPr>
              <a:buNone/>
            </a:pPr>
            <a:r>
              <a:rPr lang="es-ES" dirty="0" err="1" smtClean="0"/>
              <a:t>fl</a:t>
            </a:r>
            <a:r>
              <a:rPr lang="es-ES" dirty="0" smtClean="0"/>
              <a:t>(</a:t>
            </a:r>
            <a:r>
              <a:rPr lang="es-ES" dirty="0" err="1" smtClean="0"/>
              <a:t>fl</a:t>
            </a:r>
            <a:r>
              <a:rPr lang="es-ES" dirty="0" smtClean="0"/>
              <a:t>(X)*</a:t>
            </a:r>
            <a:r>
              <a:rPr lang="es-ES" dirty="0" err="1" smtClean="0"/>
              <a:t>fl</a:t>
            </a:r>
            <a:r>
              <a:rPr lang="es-ES" dirty="0" smtClean="0"/>
              <a:t>(Y))</a:t>
            </a:r>
          </a:p>
          <a:p>
            <a:pPr>
              <a:buNone/>
            </a:pPr>
            <a:r>
              <a:rPr lang="es-ES" dirty="0" smtClean="0"/>
              <a:t>X=2/30=0.0666666….</a:t>
            </a:r>
          </a:p>
          <a:p>
            <a:pPr>
              <a:buNone/>
            </a:pPr>
            <a:r>
              <a:rPr lang="es-ES" dirty="0" err="1" smtClean="0"/>
              <a:t>fl</a:t>
            </a:r>
            <a:r>
              <a:rPr lang="es-ES" dirty="0" smtClean="0"/>
              <a:t>(X)=0.667x10</a:t>
            </a:r>
            <a:r>
              <a:rPr lang="es-ES" baseline="30000" dirty="0" smtClean="0"/>
              <a:t>-1</a:t>
            </a:r>
          </a:p>
          <a:p>
            <a:pPr>
              <a:buNone/>
            </a:pPr>
            <a:r>
              <a:rPr lang="es-ES" dirty="0" smtClean="0"/>
              <a:t>Y=5/9=0.55555….</a:t>
            </a:r>
          </a:p>
          <a:p>
            <a:pPr>
              <a:buNone/>
            </a:pPr>
            <a:r>
              <a:rPr lang="es-ES" dirty="0" err="1" smtClean="0"/>
              <a:t>fl</a:t>
            </a:r>
            <a:r>
              <a:rPr lang="es-ES" dirty="0" smtClean="0"/>
              <a:t>(Y)=0.556x10</a:t>
            </a:r>
            <a:r>
              <a:rPr lang="es-ES" baseline="30000" dirty="0" smtClean="0"/>
              <a:t>0</a:t>
            </a:r>
          </a:p>
          <a:p>
            <a:pPr>
              <a:buNone/>
            </a:pPr>
            <a:endParaRPr lang="es-ES" dirty="0" smtClean="0"/>
          </a:p>
          <a:p>
            <a:pPr>
              <a:buNone/>
            </a:pPr>
            <a:endParaRPr lang="es-ES" dirty="0" smtClean="0"/>
          </a:p>
          <a:p>
            <a:endParaRPr lang="es-ES" dirty="0" smtClean="0"/>
          </a:p>
          <a:p>
            <a:endParaRPr lang="es-E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12763"/>
            <a:ext cx="8676456" cy="914400"/>
          </a:xfrm>
        </p:spPr>
        <p:txBody>
          <a:bodyPr/>
          <a:lstStyle/>
          <a:p>
            <a:r>
              <a:rPr lang="es-ES" dirty="0" smtClean="0"/>
              <a:t>Aritmética del Computador(</a:t>
            </a:r>
            <a:r>
              <a:rPr lang="es-ES" dirty="0" err="1" smtClean="0"/>
              <a:t>cont</a:t>
            </a:r>
            <a:r>
              <a:rPr lang="es-ES" dirty="0" smtClean="0"/>
              <a:t>)</a:t>
            </a:r>
            <a:endParaRPr lang="es-ES" dirty="0"/>
          </a:p>
        </p:txBody>
      </p:sp>
      <p:sp>
        <p:nvSpPr>
          <p:cNvPr id="3" name="2 Marcador de contenido"/>
          <p:cNvSpPr>
            <a:spLocks noGrp="1"/>
          </p:cNvSpPr>
          <p:nvPr>
            <p:ph idx="1"/>
          </p:nvPr>
        </p:nvSpPr>
        <p:spPr>
          <a:xfrm>
            <a:off x="1403648" y="2276872"/>
            <a:ext cx="6692280" cy="3528392"/>
          </a:xfrm>
        </p:spPr>
        <p:txBody>
          <a:bodyPr/>
          <a:lstStyle/>
          <a:p>
            <a:pPr>
              <a:buNone/>
            </a:pPr>
            <a:r>
              <a:rPr lang="es-ES" dirty="0" err="1" smtClean="0"/>
              <a:t>fl</a:t>
            </a:r>
            <a:r>
              <a:rPr lang="es-ES" dirty="0" smtClean="0"/>
              <a:t>(X)*</a:t>
            </a:r>
            <a:r>
              <a:rPr lang="es-ES" dirty="0" err="1" smtClean="0"/>
              <a:t>fl</a:t>
            </a:r>
            <a:r>
              <a:rPr lang="es-ES" dirty="0" smtClean="0"/>
              <a:t>(Y)</a:t>
            </a:r>
          </a:p>
          <a:p>
            <a:pPr>
              <a:buNone/>
            </a:pPr>
            <a:r>
              <a:rPr lang="es-ES" dirty="0" smtClean="0"/>
              <a:t>0.667x10</a:t>
            </a:r>
            <a:r>
              <a:rPr lang="es-ES" baseline="30000" dirty="0" smtClean="0"/>
              <a:t>-1*</a:t>
            </a:r>
            <a:r>
              <a:rPr lang="es-ES" dirty="0" smtClean="0"/>
              <a:t> 0.556x10</a:t>
            </a:r>
            <a:r>
              <a:rPr lang="es-ES" baseline="30000" dirty="0" smtClean="0"/>
              <a:t>0</a:t>
            </a:r>
            <a:endParaRPr lang="es-ES" dirty="0" smtClean="0"/>
          </a:p>
          <a:p>
            <a:pPr>
              <a:buNone/>
            </a:pPr>
            <a:r>
              <a:rPr lang="es-ES" dirty="0" smtClean="0"/>
              <a:t>0.370852x10</a:t>
            </a:r>
            <a:r>
              <a:rPr lang="es-ES" baseline="30000" dirty="0" smtClean="0"/>
              <a:t>-1</a:t>
            </a:r>
            <a:endParaRPr lang="es-ES" dirty="0" smtClean="0"/>
          </a:p>
          <a:p>
            <a:pPr>
              <a:buNone/>
            </a:pPr>
            <a:r>
              <a:rPr lang="es-ES" dirty="0" err="1" smtClean="0"/>
              <a:t>fl</a:t>
            </a:r>
            <a:r>
              <a:rPr lang="es-ES" dirty="0" smtClean="0"/>
              <a:t>(</a:t>
            </a:r>
            <a:r>
              <a:rPr lang="es-ES" dirty="0" err="1" smtClean="0"/>
              <a:t>fl</a:t>
            </a:r>
            <a:r>
              <a:rPr lang="es-ES" dirty="0" smtClean="0"/>
              <a:t>(X)*</a:t>
            </a:r>
            <a:r>
              <a:rPr lang="es-ES" dirty="0" err="1" smtClean="0"/>
              <a:t>fl</a:t>
            </a:r>
            <a:r>
              <a:rPr lang="es-ES" dirty="0" smtClean="0"/>
              <a:t>(Y))=0.371x10</a:t>
            </a:r>
            <a:r>
              <a:rPr lang="es-ES" baseline="30000" dirty="0" smtClean="0"/>
              <a:t>-1</a:t>
            </a:r>
            <a:endParaRPr lang="es-ES" dirty="0" smtClean="0"/>
          </a:p>
          <a:p>
            <a:pPr>
              <a:buNone/>
            </a:pPr>
            <a:r>
              <a:rPr lang="es-ES" dirty="0" smtClean="0"/>
              <a:t>Error=10</a:t>
            </a:r>
            <a:r>
              <a:rPr lang="es-ES" baseline="30000" dirty="0" smtClean="0"/>
              <a:t>-4</a:t>
            </a:r>
            <a:endParaRPr lang="es-ES"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12763"/>
            <a:ext cx="8676456" cy="914400"/>
          </a:xfrm>
        </p:spPr>
        <p:txBody>
          <a:bodyPr/>
          <a:lstStyle/>
          <a:p>
            <a:r>
              <a:rPr lang="es-ES" dirty="0" smtClean="0"/>
              <a:t>Aritmética del Computador(</a:t>
            </a:r>
            <a:r>
              <a:rPr lang="es-ES" dirty="0" err="1" smtClean="0"/>
              <a:t>cont</a:t>
            </a:r>
            <a:r>
              <a:rPr lang="es-ES" dirty="0" smtClean="0"/>
              <a:t>)</a:t>
            </a:r>
            <a:endParaRPr lang="es-ES" dirty="0"/>
          </a:p>
        </p:txBody>
      </p:sp>
      <p:sp>
        <p:nvSpPr>
          <p:cNvPr id="3" name="2 Marcador de contenido"/>
          <p:cNvSpPr>
            <a:spLocks noGrp="1"/>
          </p:cNvSpPr>
          <p:nvPr>
            <p:ph idx="1"/>
          </p:nvPr>
        </p:nvSpPr>
        <p:spPr>
          <a:xfrm>
            <a:off x="1403648" y="1916832"/>
            <a:ext cx="6692280" cy="4536504"/>
          </a:xfrm>
        </p:spPr>
        <p:txBody>
          <a:bodyPr/>
          <a:lstStyle/>
          <a:p>
            <a:pPr lvl="0">
              <a:buNone/>
            </a:pPr>
            <a:r>
              <a:rPr lang="es-ES" b="1" dirty="0" smtClean="0"/>
              <a:t>Overflow</a:t>
            </a:r>
            <a:r>
              <a:rPr lang="es-ES" dirty="0" smtClean="0"/>
              <a:t>: Si en los cálculos se genera un resultado mayor que el numero mas grande que se puede almacenar estamos ante un desbordamiento de rango denominado </a:t>
            </a:r>
            <a:r>
              <a:rPr lang="es-ES" b="1" dirty="0" smtClean="0"/>
              <a:t>Overflow</a:t>
            </a:r>
            <a:r>
              <a:rPr lang="es-ES" dirty="0" smtClean="0"/>
              <a:t>.</a:t>
            </a:r>
          </a:p>
          <a:p>
            <a:pPr lvl="0">
              <a:buNone/>
            </a:pPr>
            <a:r>
              <a:rPr lang="es-ES" dirty="0" smtClean="0"/>
              <a:t>Ejm.- Z=1234567.222≈0.123x10</a:t>
            </a:r>
            <a:r>
              <a:rPr lang="es-ES" baseline="30000" dirty="0" smtClean="0"/>
              <a:t>7</a:t>
            </a:r>
          </a:p>
          <a:p>
            <a:pPr>
              <a:buNone/>
            </a:pPr>
            <a:r>
              <a:rPr lang="es-ES" dirty="0" err="1" smtClean="0"/>
              <a:t>fl</a:t>
            </a:r>
            <a:r>
              <a:rPr lang="es-ES" dirty="0" smtClean="0"/>
              <a:t>(Z)=&gt;</a:t>
            </a:r>
            <a:r>
              <a:rPr lang="es-ES" b="1" dirty="0" smtClean="0"/>
              <a:t>Overflow</a:t>
            </a:r>
          </a:p>
          <a:p>
            <a:pPr>
              <a:buNone/>
            </a:pPr>
            <a:r>
              <a:rPr lang="es-ES" dirty="0" smtClean="0"/>
              <a:t>Excede el máximo exponente permitido!!!</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512763"/>
            <a:ext cx="8604448" cy="914400"/>
          </a:xfrm>
        </p:spPr>
        <p:txBody>
          <a:bodyPr/>
          <a:lstStyle/>
          <a:p>
            <a:r>
              <a:rPr lang="es-ES" dirty="0" smtClean="0"/>
              <a:t>Aritmética del Computador(</a:t>
            </a:r>
            <a:r>
              <a:rPr lang="es-ES" dirty="0" err="1" smtClean="0"/>
              <a:t>cont</a:t>
            </a:r>
            <a:r>
              <a:rPr lang="es-ES" dirty="0" smtClean="0"/>
              <a:t>)</a:t>
            </a:r>
            <a:endParaRPr lang="es-ES" dirty="0"/>
          </a:p>
        </p:txBody>
      </p:sp>
      <p:sp>
        <p:nvSpPr>
          <p:cNvPr id="3" name="2 Marcador de contenido"/>
          <p:cNvSpPr>
            <a:spLocks noGrp="1"/>
          </p:cNvSpPr>
          <p:nvPr>
            <p:ph idx="1"/>
          </p:nvPr>
        </p:nvSpPr>
        <p:spPr>
          <a:xfrm>
            <a:off x="1403648" y="1916832"/>
            <a:ext cx="6692280" cy="4536504"/>
          </a:xfrm>
        </p:spPr>
        <p:txBody>
          <a:bodyPr/>
          <a:lstStyle/>
          <a:p>
            <a:pPr>
              <a:buNone/>
            </a:pPr>
            <a:r>
              <a:rPr lang="es-ES" b="1" dirty="0" smtClean="0"/>
              <a:t>Underflow</a:t>
            </a:r>
            <a:r>
              <a:rPr lang="es-ES" dirty="0" smtClean="0"/>
              <a:t>: Si en los cálculos se genera un resultado inferior al menor valor positivo que se pueda almacenar se producirá un desbordamiento denominado </a:t>
            </a:r>
            <a:r>
              <a:rPr lang="es-ES" b="1" dirty="0" smtClean="0"/>
              <a:t>Underflow</a:t>
            </a:r>
            <a:r>
              <a:rPr lang="es-ES" dirty="0" smtClean="0"/>
              <a:t>. En este caso tomará valor Cero.</a:t>
            </a:r>
          </a:p>
          <a:p>
            <a:pPr lvl="0">
              <a:buNone/>
            </a:pPr>
            <a:r>
              <a:rPr lang="es-ES" dirty="0" err="1" smtClean="0"/>
              <a:t>Ejm.</a:t>
            </a:r>
            <a:r>
              <a:rPr lang="es-ES" dirty="0" smtClean="0"/>
              <a:t>- Z=1/700000≈0.143x10</a:t>
            </a:r>
            <a:r>
              <a:rPr lang="es-ES" baseline="30000" dirty="0" smtClean="0"/>
              <a:t>-5</a:t>
            </a:r>
          </a:p>
          <a:p>
            <a:pPr>
              <a:buNone/>
            </a:pPr>
            <a:r>
              <a:rPr lang="es-ES" dirty="0" err="1" smtClean="0"/>
              <a:t>fl</a:t>
            </a:r>
            <a:r>
              <a:rPr lang="es-ES" dirty="0" smtClean="0"/>
              <a:t>(Z)=0   =&gt; </a:t>
            </a:r>
            <a:r>
              <a:rPr lang="es-ES" b="1" dirty="0" err="1" smtClean="0"/>
              <a:t>Underflow</a:t>
            </a:r>
            <a:endParaRPr lang="es-ES" b="1"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512763"/>
            <a:ext cx="8496944" cy="914400"/>
          </a:xfrm>
        </p:spPr>
        <p:txBody>
          <a:bodyPr/>
          <a:lstStyle/>
          <a:p>
            <a:r>
              <a:rPr lang="es-ES" dirty="0" smtClean="0"/>
              <a:t>Aritmética del Computador(</a:t>
            </a:r>
            <a:r>
              <a:rPr lang="es-ES" dirty="0" err="1" smtClean="0"/>
              <a:t>cont</a:t>
            </a:r>
            <a:r>
              <a:rPr lang="es-ES" dirty="0" smtClean="0"/>
              <a:t>)</a:t>
            </a:r>
            <a:endParaRPr lang="es-ES" dirty="0"/>
          </a:p>
        </p:txBody>
      </p:sp>
      <p:sp>
        <p:nvSpPr>
          <p:cNvPr id="3" name="2 Marcador de contenido"/>
          <p:cNvSpPr>
            <a:spLocks noGrp="1"/>
          </p:cNvSpPr>
          <p:nvPr>
            <p:ph idx="1"/>
          </p:nvPr>
        </p:nvSpPr>
        <p:spPr>
          <a:xfrm>
            <a:off x="1403648" y="1916832"/>
            <a:ext cx="6692280" cy="4536504"/>
          </a:xfrm>
        </p:spPr>
        <p:txBody>
          <a:bodyPr/>
          <a:lstStyle/>
          <a:p>
            <a:pPr lvl="0">
              <a:buNone/>
            </a:pPr>
            <a:r>
              <a:rPr lang="es-ES" b="1" dirty="0" smtClean="0"/>
              <a:t>La precisión de la maquina (epsilon)</a:t>
            </a:r>
            <a:r>
              <a:rPr lang="es-ES" dirty="0" smtClean="0"/>
              <a:t> según la IEEE se define como la distancia de </a:t>
            </a:r>
            <a:r>
              <a:rPr lang="es-ES" b="1" dirty="0" smtClean="0"/>
              <a:t>1</a:t>
            </a:r>
            <a:r>
              <a:rPr lang="es-ES" dirty="0" smtClean="0"/>
              <a:t> al siguiente numero que tenga almacenamiento exacto.</a:t>
            </a:r>
          </a:p>
          <a:p>
            <a:pPr lvl="0">
              <a:buNone/>
            </a:pPr>
            <a:r>
              <a:rPr lang="es-ES" dirty="0" smtClean="0"/>
              <a:t>Ejm.- Para el sistema hipotético anterior, el numero 1 será:</a:t>
            </a:r>
          </a:p>
          <a:p>
            <a:pPr lvl="0">
              <a:buNone/>
            </a:pPr>
            <a:r>
              <a:rPr lang="es-ES" dirty="0" smtClean="0"/>
              <a:t>Uno=0.100x10</a:t>
            </a:r>
            <a:r>
              <a:rPr lang="es-ES" baseline="30000" dirty="0" smtClean="0"/>
              <a:t>1</a:t>
            </a:r>
          </a:p>
          <a:p>
            <a:pPr>
              <a:buNone/>
            </a:pPr>
            <a:r>
              <a:rPr lang="es-ES" dirty="0" err="1" smtClean="0"/>
              <a:t>Uno+eps</a:t>
            </a:r>
            <a:r>
              <a:rPr lang="es-ES" smtClean="0"/>
              <a:t>=0.101x10</a:t>
            </a:r>
            <a:r>
              <a:rPr lang="es-ES" baseline="30000" smtClean="0"/>
              <a:t>1</a:t>
            </a:r>
            <a:endParaRPr lang="es-ES" baseline="30000" dirty="0" smtClean="0"/>
          </a:p>
          <a:p>
            <a:pPr lvl="0">
              <a:buNone/>
            </a:pPr>
            <a:r>
              <a:rPr lang="es-ES" dirty="0" err="1" smtClean="0"/>
              <a:t>Eps</a:t>
            </a:r>
            <a:r>
              <a:rPr lang="es-ES" dirty="0" smtClean="0"/>
              <a:t>=10</a:t>
            </a:r>
            <a:r>
              <a:rPr lang="es-ES" baseline="30000" dirty="0" smtClean="0"/>
              <a:t>-2</a:t>
            </a:r>
            <a:endParaRPr lang="es-E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p:txBody>
          <a:bodyPr>
            <a:normAutofit fontScale="90000"/>
          </a:bodyPr>
          <a:lstStyle/>
          <a:p>
            <a:pPr eaLnBrk="1" fontAlgn="auto" hangingPunct="1">
              <a:spcAft>
                <a:spcPts val="0"/>
              </a:spcAft>
              <a:defRPr/>
            </a:pPr>
            <a:r>
              <a:rPr lang="fr-CH" sz="4800" dirty="0" err="1" smtClean="0">
                <a:solidFill>
                  <a:schemeClr val="tx2">
                    <a:satMod val="200000"/>
                  </a:schemeClr>
                </a:solidFill>
              </a:rPr>
              <a:t>Solucion</a:t>
            </a:r>
            <a:r>
              <a:rPr lang="fr-CH" sz="4800" dirty="0" smtClean="0">
                <a:solidFill>
                  <a:schemeClr val="tx2">
                    <a:satMod val="200000"/>
                  </a:schemeClr>
                </a:solidFill>
              </a:rPr>
              <a:t> de </a:t>
            </a:r>
            <a:r>
              <a:rPr lang="fr-CH" sz="4800" dirty="0" err="1" smtClean="0">
                <a:solidFill>
                  <a:schemeClr val="tx2">
                    <a:satMod val="200000"/>
                  </a:schemeClr>
                </a:solidFill>
              </a:rPr>
              <a:t>Problemas</a:t>
            </a:r>
            <a:r>
              <a:rPr lang="fr-CH" sz="4800" dirty="0" smtClean="0">
                <a:solidFill>
                  <a:schemeClr val="tx2">
                    <a:satMod val="200000"/>
                  </a:schemeClr>
                </a:solidFill>
              </a:rPr>
              <a:t> de </a:t>
            </a:r>
            <a:r>
              <a:rPr lang="fr-CH" sz="4800" dirty="0" err="1" smtClean="0">
                <a:solidFill>
                  <a:schemeClr val="tx2">
                    <a:satMod val="200000"/>
                  </a:schemeClr>
                </a:solidFill>
              </a:rPr>
              <a:t>Ingeniería</a:t>
            </a:r>
            <a:endParaRPr lang="es-ES" sz="4800" dirty="0">
              <a:solidFill>
                <a:schemeClr val="tx2">
                  <a:satMod val="200000"/>
                </a:schemeClr>
              </a:solidFill>
            </a:endParaRPr>
          </a:p>
        </p:txBody>
      </p:sp>
      <p:sp>
        <p:nvSpPr>
          <p:cNvPr id="10243" name="Rectangle 3"/>
          <p:cNvSpPr>
            <a:spLocks noGrp="1" noRot="1" noChangeArrowheads="1"/>
          </p:cNvSpPr>
          <p:nvPr>
            <p:ph idx="1"/>
          </p:nvPr>
        </p:nvSpPr>
        <p:spPr>
          <a:xfrm>
            <a:off x="849313" y="2420888"/>
            <a:ext cx="7996237" cy="3511600"/>
          </a:xfrm>
        </p:spPr>
        <p:txBody>
          <a:bodyPr/>
          <a:lstStyle/>
          <a:p>
            <a:pPr eaLnBrk="1" hangingPunct="1">
              <a:lnSpc>
                <a:spcPct val="90000"/>
              </a:lnSpc>
            </a:pPr>
            <a:r>
              <a:rPr lang="fr-CH" dirty="0" err="1" smtClean="0"/>
              <a:t>Formulacion</a:t>
            </a:r>
            <a:r>
              <a:rPr lang="fr-CH" dirty="0" smtClean="0"/>
              <a:t> </a:t>
            </a:r>
            <a:r>
              <a:rPr lang="fr-CH" dirty="0" err="1" smtClean="0"/>
              <a:t>del</a:t>
            </a:r>
            <a:r>
              <a:rPr lang="fr-CH" dirty="0" smtClean="0"/>
              <a:t> </a:t>
            </a:r>
            <a:r>
              <a:rPr lang="fr-CH" dirty="0" err="1" smtClean="0"/>
              <a:t>Problema</a:t>
            </a:r>
            <a:endParaRPr lang="fr-CH" dirty="0" smtClean="0"/>
          </a:p>
          <a:p>
            <a:pPr eaLnBrk="1" hangingPunct="1">
              <a:lnSpc>
                <a:spcPct val="90000"/>
              </a:lnSpc>
            </a:pPr>
            <a:r>
              <a:rPr lang="fr-CH" dirty="0" err="1" smtClean="0"/>
              <a:t>Modelamiento</a:t>
            </a:r>
            <a:r>
              <a:rPr lang="fr-CH" dirty="0" smtClean="0"/>
              <a:t> </a:t>
            </a:r>
            <a:r>
              <a:rPr lang="fr-CH" dirty="0" err="1" smtClean="0"/>
              <a:t>Matematico</a:t>
            </a:r>
            <a:r>
              <a:rPr lang="fr-CH" dirty="0" smtClean="0"/>
              <a:t> </a:t>
            </a:r>
            <a:r>
              <a:rPr lang="fr-CH" dirty="0" err="1" smtClean="0"/>
              <a:t>del</a:t>
            </a:r>
            <a:r>
              <a:rPr lang="fr-CH" dirty="0" smtClean="0"/>
              <a:t> </a:t>
            </a:r>
            <a:r>
              <a:rPr lang="fr-CH" dirty="0" err="1" smtClean="0"/>
              <a:t>Problema</a:t>
            </a:r>
            <a:endParaRPr lang="fr-CH" dirty="0" smtClean="0"/>
          </a:p>
          <a:p>
            <a:pPr eaLnBrk="1" hangingPunct="1">
              <a:lnSpc>
                <a:spcPct val="90000"/>
              </a:lnSpc>
            </a:pPr>
            <a:r>
              <a:rPr lang="fr-CH" dirty="0" err="1" smtClean="0"/>
              <a:t>Solucion</a:t>
            </a:r>
            <a:r>
              <a:rPr lang="fr-CH" dirty="0" smtClean="0"/>
              <a:t> </a:t>
            </a:r>
            <a:r>
              <a:rPr lang="fr-CH" dirty="0" err="1" smtClean="0"/>
              <a:t>del</a:t>
            </a:r>
            <a:r>
              <a:rPr lang="fr-CH" dirty="0" smtClean="0"/>
              <a:t> </a:t>
            </a:r>
            <a:r>
              <a:rPr lang="fr-CH" dirty="0" err="1" smtClean="0"/>
              <a:t>Modelo</a:t>
            </a:r>
            <a:r>
              <a:rPr lang="fr-CH" dirty="0" smtClean="0"/>
              <a:t> </a:t>
            </a:r>
            <a:r>
              <a:rPr lang="fr-CH" dirty="0" err="1" smtClean="0"/>
              <a:t>Matematico</a:t>
            </a:r>
            <a:endParaRPr lang="fr-CH" dirty="0" smtClean="0"/>
          </a:p>
          <a:p>
            <a:pPr eaLnBrk="1" hangingPunct="1">
              <a:lnSpc>
                <a:spcPct val="90000"/>
              </a:lnSpc>
            </a:pPr>
            <a:r>
              <a:rPr lang="fr-CH" dirty="0" err="1" smtClean="0"/>
              <a:t>Analisis</a:t>
            </a:r>
            <a:r>
              <a:rPr lang="fr-CH" dirty="0" smtClean="0"/>
              <a:t> de </a:t>
            </a:r>
            <a:r>
              <a:rPr lang="fr-CH" dirty="0" err="1" smtClean="0"/>
              <a:t>resultados</a:t>
            </a:r>
            <a:endParaRPr lang="fr-CH" dirty="0" smtClean="0"/>
          </a:p>
          <a:p>
            <a:pPr eaLnBrk="1" hangingPunct="1">
              <a:lnSpc>
                <a:spcPct val="90000"/>
              </a:lnSpc>
            </a:pPr>
            <a:r>
              <a:rPr lang="fr-CH" dirty="0" err="1" smtClean="0"/>
              <a:t>Implementacion</a:t>
            </a:r>
            <a:endParaRPr lang="fr-CH" dirty="0" smtClean="0"/>
          </a:p>
          <a:p>
            <a:pPr eaLnBrk="1" hangingPunct="1">
              <a:lnSpc>
                <a:spcPct val="90000"/>
              </a:lnSpc>
            </a:pPr>
            <a:endParaRPr lang="fr-CH"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512763"/>
            <a:ext cx="8496944" cy="914400"/>
          </a:xfrm>
        </p:spPr>
        <p:txBody>
          <a:bodyPr/>
          <a:lstStyle/>
          <a:p>
            <a:r>
              <a:rPr lang="es-ES" dirty="0" smtClean="0"/>
              <a:t>Aritmética del Computador(</a:t>
            </a:r>
            <a:r>
              <a:rPr lang="es-ES" dirty="0" err="1" smtClean="0"/>
              <a:t>cont</a:t>
            </a:r>
            <a:r>
              <a:rPr lang="es-ES" dirty="0" smtClean="0"/>
              <a:t>)</a:t>
            </a:r>
            <a:endParaRPr lang="es-ES" dirty="0"/>
          </a:p>
        </p:txBody>
      </p:sp>
      <p:sp>
        <p:nvSpPr>
          <p:cNvPr id="3" name="2 Marcador de contenido"/>
          <p:cNvSpPr>
            <a:spLocks noGrp="1"/>
          </p:cNvSpPr>
          <p:nvPr>
            <p:ph idx="1"/>
          </p:nvPr>
        </p:nvSpPr>
        <p:spPr>
          <a:xfrm>
            <a:off x="1403648" y="1916832"/>
            <a:ext cx="6692280" cy="4536504"/>
          </a:xfrm>
        </p:spPr>
        <p:txBody>
          <a:bodyPr/>
          <a:lstStyle/>
          <a:p>
            <a:pPr>
              <a:buNone/>
            </a:pPr>
            <a:r>
              <a:rPr lang="es-ES" dirty="0" smtClean="0"/>
              <a:t>Puesto que la cantidad de números a almacenar es una cantidad finita, la mayoría de números reales tendrán que ser aproximados a aquellos que tienen una representación exacta en el sistema de punto flotante empleado. Esto origina las perdidas de precisión por redondeo.</a:t>
            </a:r>
          </a:p>
          <a:p>
            <a:pPr lvl="0">
              <a:buNone/>
            </a:pPr>
            <a:endParaRPr lang="es-ES"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12763"/>
            <a:ext cx="8676456" cy="914400"/>
          </a:xfrm>
        </p:spPr>
        <p:txBody>
          <a:bodyPr/>
          <a:lstStyle/>
          <a:p>
            <a:r>
              <a:rPr lang="es-ES" dirty="0" smtClean="0"/>
              <a:t>Aritmética del Computador(</a:t>
            </a:r>
            <a:r>
              <a:rPr lang="es-ES" dirty="0" err="1" smtClean="0"/>
              <a:t>cont</a:t>
            </a:r>
            <a:r>
              <a:rPr lang="es-ES" dirty="0" smtClean="0"/>
              <a:t>)</a:t>
            </a:r>
            <a:endParaRPr lang="es-ES" dirty="0"/>
          </a:p>
        </p:txBody>
      </p:sp>
      <p:sp>
        <p:nvSpPr>
          <p:cNvPr id="3" name="2 Marcador de contenido"/>
          <p:cNvSpPr>
            <a:spLocks noGrp="1"/>
          </p:cNvSpPr>
          <p:nvPr>
            <p:ph idx="1"/>
          </p:nvPr>
        </p:nvSpPr>
        <p:spPr>
          <a:xfrm>
            <a:off x="914400" y="1484784"/>
            <a:ext cx="7772400" cy="4871566"/>
          </a:xfrm>
        </p:spPr>
        <p:txBody>
          <a:bodyPr/>
          <a:lstStyle/>
          <a:p>
            <a:pPr>
              <a:buNone/>
            </a:pPr>
            <a:r>
              <a:rPr lang="es-ES" b="1" dirty="0" smtClean="0"/>
              <a:t>Estándar IEEE-754 para representación de Punto Flotante</a:t>
            </a:r>
            <a:endParaRPr lang="es-ES" dirty="0" smtClean="0"/>
          </a:p>
          <a:p>
            <a:r>
              <a:rPr lang="es-ES" sz="3200" dirty="0" smtClean="0"/>
              <a:t> Este estándar se desarrolló para facilitar la portabilidad de los programas de un procesadora otro y para alentar el desarrollo de programas numéricos sofisticados. Este estándar ha sido ampliamente adoptado y se utiliza prácticamente en todos los procesadores y coprocesadores aritméticos actuales. </a:t>
            </a:r>
            <a:endParaRPr lang="es-E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12763"/>
            <a:ext cx="8676456" cy="914400"/>
          </a:xfrm>
        </p:spPr>
        <p:txBody>
          <a:bodyPr/>
          <a:lstStyle/>
          <a:p>
            <a:r>
              <a:rPr lang="es-ES" dirty="0" smtClean="0"/>
              <a:t>Aritmética del Computador(</a:t>
            </a:r>
            <a:r>
              <a:rPr lang="es-ES" dirty="0" err="1" smtClean="0"/>
              <a:t>cont</a:t>
            </a:r>
            <a:r>
              <a:rPr lang="es-ES" dirty="0" smtClean="0"/>
              <a:t>)</a:t>
            </a:r>
            <a:endParaRPr lang="es-ES" dirty="0"/>
          </a:p>
        </p:txBody>
      </p:sp>
      <p:sp>
        <p:nvSpPr>
          <p:cNvPr id="3" name="2 Marcador de contenido"/>
          <p:cNvSpPr>
            <a:spLocks noGrp="1"/>
          </p:cNvSpPr>
          <p:nvPr>
            <p:ph idx="1"/>
          </p:nvPr>
        </p:nvSpPr>
        <p:spPr>
          <a:xfrm>
            <a:off x="914400" y="1772816"/>
            <a:ext cx="7772400" cy="4583534"/>
          </a:xfrm>
        </p:spPr>
        <p:txBody>
          <a:bodyPr/>
          <a:lstStyle/>
          <a:p>
            <a:r>
              <a:rPr lang="es-ES" sz="3200" dirty="0" smtClean="0"/>
              <a:t>El estándar del IEEE define el formato para precisión simple de 32 bits y para precisión doble de 64 bits.</a:t>
            </a:r>
          </a:p>
          <a:p>
            <a:r>
              <a:rPr lang="es-ES" sz="3200" dirty="0" smtClean="0"/>
              <a:t>Hasta la década de los 90 cada computador utilizaba su propio formato en punto flotante, en 1985 se introduce el estándar IEEE-754 con la finalidad de uniformizarlos.</a:t>
            </a:r>
          </a:p>
          <a:p>
            <a:endParaRPr lang="es-E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12763"/>
            <a:ext cx="8676456" cy="914400"/>
          </a:xfrm>
        </p:spPr>
        <p:txBody>
          <a:bodyPr/>
          <a:lstStyle/>
          <a:p>
            <a:r>
              <a:rPr lang="es-ES" dirty="0" smtClean="0"/>
              <a:t>Aritmética del Computador(</a:t>
            </a:r>
            <a:r>
              <a:rPr lang="es-ES" dirty="0" err="1" smtClean="0"/>
              <a:t>cont</a:t>
            </a:r>
            <a:r>
              <a:rPr lang="es-ES" dirty="0" smtClean="0"/>
              <a:t>)</a:t>
            </a:r>
            <a:endParaRPr lang="es-ES" dirty="0"/>
          </a:p>
        </p:txBody>
      </p:sp>
      <p:pic>
        <p:nvPicPr>
          <p:cNvPr id="57346" name="Picture 2"/>
          <p:cNvPicPr>
            <a:picLocks noChangeAspect="1" noChangeArrowheads="1"/>
          </p:cNvPicPr>
          <p:nvPr/>
        </p:nvPicPr>
        <p:blipFill>
          <a:blip r:embed="rId2" cstate="print"/>
          <a:srcRect/>
          <a:stretch>
            <a:fillRect/>
          </a:stretch>
        </p:blipFill>
        <p:spPr bwMode="auto">
          <a:xfrm>
            <a:off x="539552" y="1988840"/>
            <a:ext cx="8201025" cy="3305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12763"/>
            <a:ext cx="8676456" cy="914400"/>
          </a:xfrm>
        </p:spPr>
        <p:txBody>
          <a:bodyPr/>
          <a:lstStyle/>
          <a:p>
            <a:r>
              <a:rPr lang="es-ES" dirty="0" smtClean="0"/>
              <a:t>Aritmética del Computador(</a:t>
            </a:r>
            <a:r>
              <a:rPr lang="es-ES" dirty="0" err="1" smtClean="0"/>
              <a:t>cont</a:t>
            </a:r>
            <a:r>
              <a:rPr lang="es-ES" dirty="0" smtClean="0"/>
              <a:t>)</a:t>
            </a:r>
            <a:endParaRPr lang="es-ES" dirty="0"/>
          </a:p>
        </p:txBody>
      </p:sp>
      <p:pic>
        <p:nvPicPr>
          <p:cNvPr id="58370" name="Picture 2"/>
          <p:cNvPicPr>
            <a:picLocks noChangeAspect="1" noChangeArrowheads="1"/>
          </p:cNvPicPr>
          <p:nvPr/>
        </p:nvPicPr>
        <p:blipFill>
          <a:blip r:embed="rId2" cstate="print"/>
          <a:srcRect/>
          <a:stretch>
            <a:fillRect/>
          </a:stretch>
        </p:blipFill>
        <p:spPr bwMode="auto">
          <a:xfrm>
            <a:off x="683568" y="1484784"/>
            <a:ext cx="7956376" cy="41070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12763"/>
            <a:ext cx="8676456" cy="914400"/>
          </a:xfrm>
        </p:spPr>
        <p:txBody>
          <a:bodyPr/>
          <a:lstStyle/>
          <a:p>
            <a:r>
              <a:rPr lang="es-ES" dirty="0" smtClean="0"/>
              <a:t>Aritmética del Computador(</a:t>
            </a:r>
            <a:r>
              <a:rPr lang="es-ES" dirty="0" err="1" smtClean="0"/>
              <a:t>cont</a:t>
            </a:r>
            <a:r>
              <a:rPr lang="es-ES" dirty="0" smtClean="0"/>
              <a:t>)</a:t>
            </a:r>
            <a:endParaRPr lang="es-ES" dirty="0"/>
          </a:p>
        </p:txBody>
      </p:sp>
      <p:pic>
        <p:nvPicPr>
          <p:cNvPr id="59394" name="Picture 2"/>
          <p:cNvPicPr>
            <a:picLocks noChangeAspect="1" noChangeArrowheads="1"/>
          </p:cNvPicPr>
          <p:nvPr/>
        </p:nvPicPr>
        <p:blipFill>
          <a:blip r:embed="rId2" cstate="print"/>
          <a:srcRect/>
          <a:stretch>
            <a:fillRect/>
          </a:stretch>
        </p:blipFill>
        <p:spPr bwMode="auto">
          <a:xfrm>
            <a:off x="539552" y="1844824"/>
            <a:ext cx="8307985" cy="3600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12763"/>
            <a:ext cx="8676456" cy="914400"/>
          </a:xfrm>
        </p:spPr>
        <p:txBody>
          <a:bodyPr/>
          <a:lstStyle/>
          <a:p>
            <a:r>
              <a:rPr lang="es-ES" dirty="0" smtClean="0"/>
              <a:t>Aritmética del Computador(</a:t>
            </a:r>
            <a:r>
              <a:rPr lang="es-ES" dirty="0" err="1" smtClean="0"/>
              <a:t>cont</a:t>
            </a:r>
            <a:r>
              <a:rPr lang="es-ES" dirty="0" smtClean="0"/>
              <a:t>)</a:t>
            </a:r>
            <a:endParaRPr lang="es-ES" dirty="0"/>
          </a:p>
        </p:txBody>
      </p:sp>
      <p:pic>
        <p:nvPicPr>
          <p:cNvPr id="60418" name="Picture 2"/>
          <p:cNvPicPr>
            <a:picLocks noChangeAspect="1" noChangeArrowheads="1"/>
          </p:cNvPicPr>
          <p:nvPr/>
        </p:nvPicPr>
        <p:blipFill>
          <a:blip r:embed="rId2" cstate="print"/>
          <a:srcRect/>
          <a:stretch>
            <a:fillRect/>
          </a:stretch>
        </p:blipFill>
        <p:spPr bwMode="auto">
          <a:xfrm>
            <a:off x="683568" y="2204864"/>
            <a:ext cx="8028778" cy="25922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p:txBody>
          <a:bodyPr>
            <a:normAutofit fontScale="90000"/>
          </a:bodyPr>
          <a:lstStyle/>
          <a:p>
            <a:pPr eaLnBrk="1" fontAlgn="auto" hangingPunct="1">
              <a:spcAft>
                <a:spcPts val="0"/>
              </a:spcAft>
              <a:defRPr/>
            </a:pPr>
            <a:r>
              <a:rPr lang="fr-CH" sz="4800" dirty="0" err="1" smtClean="0">
                <a:solidFill>
                  <a:schemeClr val="tx2">
                    <a:satMod val="200000"/>
                  </a:schemeClr>
                </a:solidFill>
              </a:rPr>
              <a:t>Formulacion</a:t>
            </a:r>
            <a:r>
              <a:rPr lang="fr-CH" sz="4800" dirty="0" smtClean="0">
                <a:solidFill>
                  <a:schemeClr val="tx2">
                    <a:satMod val="200000"/>
                  </a:schemeClr>
                </a:solidFill>
              </a:rPr>
              <a:t> </a:t>
            </a:r>
            <a:r>
              <a:rPr lang="fr-CH" sz="4800" dirty="0" err="1" smtClean="0">
                <a:solidFill>
                  <a:schemeClr val="tx2">
                    <a:satMod val="200000"/>
                  </a:schemeClr>
                </a:solidFill>
              </a:rPr>
              <a:t>del</a:t>
            </a:r>
            <a:r>
              <a:rPr lang="fr-CH" sz="4800" dirty="0" smtClean="0">
                <a:solidFill>
                  <a:schemeClr val="tx2">
                    <a:satMod val="200000"/>
                  </a:schemeClr>
                </a:solidFill>
              </a:rPr>
              <a:t> </a:t>
            </a:r>
            <a:r>
              <a:rPr lang="fr-CH" sz="4800" dirty="0" err="1" smtClean="0">
                <a:solidFill>
                  <a:schemeClr val="tx2">
                    <a:satMod val="200000"/>
                  </a:schemeClr>
                </a:solidFill>
              </a:rPr>
              <a:t>Problema</a:t>
            </a:r>
            <a:endParaRPr lang="es-ES" sz="4800" dirty="0">
              <a:solidFill>
                <a:schemeClr val="tx2">
                  <a:satMod val="200000"/>
                </a:schemeClr>
              </a:solidFill>
            </a:endParaRPr>
          </a:p>
        </p:txBody>
      </p:sp>
      <p:pic>
        <p:nvPicPr>
          <p:cNvPr id="1026" name="Picture 2" descr="http://t0.gstatic.com/images?q=tbn:ANd9GcQX3tdDKTh9UNXjoSW8xsTGsDbaazzL3b8PmbQ7blqXM2BWroc9"/>
          <p:cNvPicPr>
            <a:picLocks noChangeAspect="1" noChangeArrowheads="1"/>
          </p:cNvPicPr>
          <p:nvPr/>
        </p:nvPicPr>
        <p:blipFill>
          <a:blip r:embed="rId2" cstate="print"/>
          <a:srcRect/>
          <a:stretch>
            <a:fillRect/>
          </a:stretch>
        </p:blipFill>
        <p:spPr bwMode="auto">
          <a:xfrm>
            <a:off x="1979712" y="1700808"/>
            <a:ext cx="5575792" cy="4176464"/>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p:txBody>
          <a:bodyPr>
            <a:normAutofit/>
          </a:bodyPr>
          <a:lstStyle/>
          <a:p>
            <a:pPr eaLnBrk="1" fontAlgn="auto" hangingPunct="1">
              <a:spcAft>
                <a:spcPts val="0"/>
              </a:spcAft>
              <a:defRPr/>
            </a:pPr>
            <a:r>
              <a:rPr lang="fr-CH" sz="4800" dirty="0" err="1" smtClean="0">
                <a:solidFill>
                  <a:schemeClr val="tx2">
                    <a:satMod val="200000"/>
                  </a:schemeClr>
                </a:solidFill>
              </a:rPr>
              <a:t>Modelamiento</a:t>
            </a:r>
            <a:r>
              <a:rPr lang="fr-CH" sz="4800" dirty="0" smtClean="0">
                <a:solidFill>
                  <a:schemeClr val="tx2">
                    <a:satMod val="200000"/>
                  </a:schemeClr>
                </a:solidFill>
              </a:rPr>
              <a:t> </a:t>
            </a:r>
            <a:r>
              <a:rPr lang="fr-CH" sz="4800" dirty="0" err="1" smtClean="0">
                <a:solidFill>
                  <a:schemeClr val="tx2">
                    <a:satMod val="200000"/>
                  </a:schemeClr>
                </a:solidFill>
              </a:rPr>
              <a:t>Matematico</a:t>
            </a:r>
            <a:endParaRPr lang="es-ES" sz="4800" dirty="0">
              <a:solidFill>
                <a:schemeClr val="tx2">
                  <a:satMod val="200000"/>
                </a:schemeClr>
              </a:solidFill>
            </a:endParaRPr>
          </a:p>
        </p:txBody>
      </p:sp>
      <p:pic>
        <p:nvPicPr>
          <p:cNvPr id="22532" name="Picture 4" descr="http://ajayu.memi.umss.edu.bo/rho/files/17/43/navstokesgeo533small.gif"/>
          <p:cNvPicPr>
            <a:picLocks noChangeAspect="1" noChangeArrowheads="1"/>
          </p:cNvPicPr>
          <p:nvPr/>
        </p:nvPicPr>
        <p:blipFill>
          <a:blip r:embed="rId2" cstate="print"/>
          <a:srcRect/>
          <a:stretch>
            <a:fillRect/>
          </a:stretch>
        </p:blipFill>
        <p:spPr bwMode="auto">
          <a:xfrm>
            <a:off x="2267744" y="1988840"/>
            <a:ext cx="5326617" cy="388843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p:txBody>
          <a:bodyPr>
            <a:normAutofit fontScale="90000"/>
          </a:bodyPr>
          <a:lstStyle/>
          <a:p>
            <a:pPr eaLnBrk="1" fontAlgn="auto" hangingPunct="1">
              <a:spcAft>
                <a:spcPts val="0"/>
              </a:spcAft>
              <a:defRPr/>
            </a:pPr>
            <a:r>
              <a:rPr lang="fr-CH" sz="4800" dirty="0" err="1" smtClean="0">
                <a:solidFill>
                  <a:schemeClr val="tx2">
                    <a:satMod val="200000"/>
                  </a:schemeClr>
                </a:solidFill>
              </a:rPr>
              <a:t>Solucion</a:t>
            </a:r>
            <a:r>
              <a:rPr lang="fr-CH" sz="4800" dirty="0" smtClean="0">
                <a:solidFill>
                  <a:schemeClr val="tx2">
                    <a:satMod val="200000"/>
                  </a:schemeClr>
                </a:solidFill>
              </a:rPr>
              <a:t> </a:t>
            </a:r>
            <a:r>
              <a:rPr lang="fr-CH" sz="4800" dirty="0" err="1" smtClean="0">
                <a:solidFill>
                  <a:schemeClr val="tx2">
                    <a:satMod val="200000"/>
                  </a:schemeClr>
                </a:solidFill>
              </a:rPr>
              <a:t>del</a:t>
            </a:r>
            <a:r>
              <a:rPr lang="fr-CH" sz="4800" dirty="0" smtClean="0">
                <a:solidFill>
                  <a:schemeClr val="tx2">
                    <a:satMod val="200000"/>
                  </a:schemeClr>
                </a:solidFill>
              </a:rPr>
              <a:t> </a:t>
            </a:r>
            <a:r>
              <a:rPr lang="fr-CH" sz="4800" dirty="0" err="1" smtClean="0">
                <a:solidFill>
                  <a:schemeClr val="tx2">
                    <a:satMod val="200000"/>
                  </a:schemeClr>
                </a:solidFill>
              </a:rPr>
              <a:t>Modelo</a:t>
            </a:r>
            <a:r>
              <a:rPr lang="fr-CH" sz="4800" dirty="0" smtClean="0">
                <a:solidFill>
                  <a:schemeClr val="tx2">
                    <a:satMod val="200000"/>
                  </a:schemeClr>
                </a:solidFill>
              </a:rPr>
              <a:t> </a:t>
            </a:r>
            <a:r>
              <a:rPr lang="fr-CH" sz="4800" dirty="0" err="1" smtClean="0">
                <a:solidFill>
                  <a:schemeClr val="tx2">
                    <a:satMod val="200000"/>
                  </a:schemeClr>
                </a:solidFill>
              </a:rPr>
              <a:t>Matematico</a:t>
            </a:r>
            <a:endParaRPr lang="es-ES" sz="4800" dirty="0">
              <a:solidFill>
                <a:schemeClr val="tx2">
                  <a:satMod val="200000"/>
                </a:schemeClr>
              </a:solidFill>
            </a:endParaRPr>
          </a:p>
        </p:txBody>
      </p:sp>
      <p:pic>
        <p:nvPicPr>
          <p:cNvPr id="21506" name="Picture 2" descr="http://t0.gstatic.com/images?q=tbn:ANd9GcRZ50AxsUCNLp_5I7Iu3eBb0DX6DqCtlLYWAAAqlBmWSxWjLJ8p"/>
          <p:cNvPicPr>
            <a:picLocks noChangeAspect="1" noChangeArrowheads="1"/>
          </p:cNvPicPr>
          <p:nvPr/>
        </p:nvPicPr>
        <p:blipFill>
          <a:blip r:embed="rId2" cstate="print"/>
          <a:srcRect/>
          <a:stretch>
            <a:fillRect/>
          </a:stretch>
        </p:blipFill>
        <p:spPr bwMode="auto">
          <a:xfrm>
            <a:off x="2339752" y="2132856"/>
            <a:ext cx="5423336" cy="3888432"/>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p:txBody>
          <a:bodyPr>
            <a:normAutofit/>
          </a:bodyPr>
          <a:lstStyle/>
          <a:p>
            <a:pPr eaLnBrk="1" fontAlgn="auto" hangingPunct="1">
              <a:spcAft>
                <a:spcPts val="0"/>
              </a:spcAft>
              <a:defRPr/>
            </a:pPr>
            <a:r>
              <a:rPr lang="fr-CH" sz="4800" dirty="0" err="1" smtClean="0">
                <a:solidFill>
                  <a:schemeClr val="tx2">
                    <a:satMod val="200000"/>
                  </a:schemeClr>
                </a:solidFill>
              </a:rPr>
              <a:t>Analisis</a:t>
            </a:r>
            <a:r>
              <a:rPr lang="fr-CH" sz="4800" dirty="0" smtClean="0">
                <a:solidFill>
                  <a:schemeClr val="tx2">
                    <a:satMod val="200000"/>
                  </a:schemeClr>
                </a:solidFill>
              </a:rPr>
              <a:t> de </a:t>
            </a:r>
            <a:r>
              <a:rPr lang="fr-CH" sz="4800" dirty="0" err="1" smtClean="0">
                <a:solidFill>
                  <a:schemeClr val="tx2">
                    <a:satMod val="200000"/>
                  </a:schemeClr>
                </a:solidFill>
              </a:rPr>
              <a:t>Resultados</a:t>
            </a:r>
            <a:endParaRPr lang="es-ES" sz="4800" dirty="0">
              <a:solidFill>
                <a:schemeClr val="tx2">
                  <a:satMod val="200000"/>
                </a:schemeClr>
              </a:solidFill>
            </a:endParaRPr>
          </a:p>
        </p:txBody>
      </p:sp>
      <p:pic>
        <p:nvPicPr>
          <p:cNvPr id="19458" name="Picture 2" descr="http://t1.gstatic.com/images?q=tbn:ANd9GcR4TJUdauPKEn7u859tdzDlt2M8j7tJNxIQlkwnHYdydyWyyC4I"/>
          <p:cNvPicPr>
            <a:picLocks noChangeAspect="1" noChangeArrowheads="1"/>
          </p:cNvPicPr>
          <p:nvPr/>
        </p:nvPicPr>
        <p:blipFill>
          <a:blip r:embed="rId2" cstate="print"/>
          <a:srcRect/>
          <a:stretch>
            <a:fillRect/>
          </a:stretch>
        </p:blipFill>
        <p:spPr bwMode="auto">
          <a:xfrm>
            <a:off x="1907704" y="1700808"/>
            <a:ext cx="5383523" cy="4032448"/>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p:txBody>
          <a:bodyPr>
            <a:normAutofit/>
          </a:bodyPr>
          <a:lstStyle/>
          <a:p>
            <a:pPr eaLnBrk="1" fontAlgn="auto" hangingPunct="1">
              <a:spcAft>
                <a:spcPts val="0"/>
              </a:spcAft>
              <a:defRPr/>
            </a:pPr>
            <a:r>
              <a:rPr lang="fr-CH" sz="4800" dirty="0" err="1" smtClean="0">
                <a:solidFill>
                  <a:schemeClr val="tx2">
                    <a:satMod val="200000"/>
                  </a:schemeClr>
                </a:solidFill>
              </a:rPr>
              <a:t>Implementacion</a:t>
            </a:r>
            <a:endParaRPr lang="es-ES" sz="4800" dirty="0">
              <a:solidFill>
                <a:schemeClr val="tx2">
                  <a:satMod val="200000"/>
                </a:schemeClr>
              </a:solidFill>
            </a:endParaRPr>
          </a:p>
        </p:txBody>
      </p:sp>
      <p:pic>
        <p:nvPicPr>
          <p:cNvPr id="18434" name="Picture 2" descr="http://www.impulsonegocios.com/resources/produccion/contenidos/medium/produccion-autos1.jpg"/>
          <p:cNvPicPr>
            <a:picLocks noChangeAspect="1" noChangeArrowheads="1"/>
          </p:cNvPicPr>
          <p:nvPr/>
        </p:nvPicPr>
        <p:blipFill>
          <a:blip r:embed="rId2" cstate="print"/>
          <a:srcRect/>
          <a:stretch>
            <a:fillRect/>
          </a:stretch>
        </p:blipFill>
        <p:spPr bwMode="auto">
          <a:xfrm>
            <a:off x="1619672" y="1916832"/>
            <a:ext cx="6739948" cy="4032448"/>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623</TotalTime>
  <Words>1077</Words>
  <Application>Microsoft Office PowerPoint</Application>
  <PresentationFormat>Presentación en pantalla (4:3)</PresentationFormat>
  <Paragraphs>140</Paragraphs>
  <Slides>46</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46</vt:i4>
      </vt:variant>
    </vt:vector>
  </HeadingPairs>
  <TitlesOfParts>
    <vt:vector size="48" baseType="lpstr">
      <vt:lpstr>Metro</vt:lpstr>
      <vt:lpstr>Ecuación</vt:lpstr>
      <vt:lpstr>Universidad NACIONAL DE Ingenieria  FACULTAD DE INGENIERIA MECANICA </vt:lpstr>
      <vt:lpstr>Diapositiva 2</vt:lpstr>
      <vt:lpstr>Objetivo</vt:lpstr>
      <vt:lpstr>Solucion de Problemas de Ingeniería</vt:lpstr>
      <vt:lpstr>Formulacion del Problema</vt:lpstr>
      <vt:lpstr>Modelamiento Matematico</vt:lpstr>
      <vt:lpstr>Solucion del Modelo Matematico</vt:lpstr>
      <vt:lpstr>Analisis de Resultados</vt:lpstr>
      <vt:lpstr>Implementacion</vt:lpstr>
      <vt:lpstr>Teoria de Errores</vt:lpstr>
      <vt:lpstr>Fuentes de Error</vt:lpstr>
      <vt:lpstr>Error del modelo o error del problema </vt:lpstr>
      <vt:lpstr>Error del método  </vt:lpstr>
      <vt:lpstr>Error residual   </vt:lpstr>
      <vt:lpstr>Error inicial   </vt:lpstr>
      <vt:lpstr>Errores de redondeo    </vt:lpstr>
      <vt:lpstr>Errores sistemático    </vt:lpstr>
      <vt:lpstr>Error Casual o Accidental (fortuito)     </vt:lpstr>
      <vt:lpstr>Estabilidad del Problema     </vt:lpstr>
      <vt:lpstr>Diapositiva 20</vt:lpstr>
      <vt:lpstr>Diapositiva 21</vt:lpstr>
      <vt:lpstr>Diapositiva 22</vt:lpstr>
      <vt:lpstr>Diapositiva 23</vt:lpstr>
      <vt:lpstr>Propagación del error de las funciones </vt:lpstr>
      <vt:lpstr>Propagación de Errores</vt:lpstr>
      <vt:lpstr>Propagación de Errores</vt:lpstr>
      <vt:lpstr>Problema</vt:lpstr>
      <vt:lpstr>Problema</vt:lpstr>
      <vt:lpstr>Solución</vt:lpstr>
      <vt:lpstr>Problema</vt:lpstr>
      <vt:lpstr>Solución</vt:lpstr>
      <vt:lpstr>Problema</vt:lpstr>
      <vt:lpstr>Aritmética del Computador</vt:lpstr>
      <vt:lpstr>Aritmética del Computador(cont)</vt:lpstr>
      <vt:lpstr>Aritmética del Computador(cont)</vt:lpstr>
      <vt:lpstr>Aritmética del Computador(cont)</vt:lpstr>
      <vt:lpstr>Aritmética del Computador(cont)</vt:lpstr>
      <vt:lpstr>Aritmética del Computador(cont)</vt:lpstr>
      <vt:lpstr>Aritmética del Computador(cont)</vt:lpstr>
      <vt:lpstr>Aritmética del Computador(cont)</vt:lpstr>
      <vt:lpstr>Aritmética del Computador(cont)</vt:lpstr>
      <vt:lpstr>Aritmética del Computador(cont)</vt:lpstr>
      <vt:lpstr>Aritmética del Computador(cont)</vt:lpstr>
      <vt:lpstr>Aritmética del Computador(cont)</vt:lpstr>
      <vt:lpstr>Aritmética del Computador(cont)</vt:lpstr>
      <vt:lpstr>Aritmética del Computador(cont)</vt:lpstr>
    </vt:vector>
  </TitlesOfParts>
  <Company>uni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 Ricardo Palma Facultad de Ingenieria Escuela Profesional de Ingenieria Mecatronica</dc:title>
  <dc:creator>rob</dc:creator>
  <cp:lastModifiedBy>Robert</cp:lastModifiedBy>
  <cp:revision>82</cp:revision>
  <dcterms:created xsi:type="dcterms:W3CDTF">2008-03-27T03:52:53Z</dcterms:created>
  <dcterms:modified xsi:type="dcterms:W3CDTF">2012-01-17T02:46:42Z</dcterms:modified>
</cp:coreProperties>
</file>